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94" r:id="rId4"/>
    <p:sldId id="258" r:id="rId5"/>
    <p:sldId id="287" r:id="rId6"/>
    <p:sldId id="288" r:id="rId7"/>
    <p:sldId id="289" r:id="rId8"/>
    <p:sldId id="293" r:id="rId9"/>
    <p:sldId id="290" r:id="rId10"/>
    <p:sldId id="259" r:id="rId11"/>
    <p:sldId id="285" r:id="rId12"/>
    <p:sldId id="286" r:id="rId13"/>
    <p:sldId id="295" r:id="rId14"/>
    <p:sldId id="291" r:id="rId15"/>
    <p:sldId id="299" r:id="rId16"/>
    <p:sldId id="292" r:id="rId17"/>
    <p:sldId id="296" r:id="rId18"/>
    <p:sldId id="29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1736"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711E7E-407D-594C-B6B0-BD4236DE209E}" type="datetimeFigureOut">
              <a:rPr lang="en-US" smtClean="0"/>
              <a:pPr/>
              <a:t>9/7/15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B3E4C1-F002-1146-AF07-4AD40ECD6A79}" type="slidenum">
              <a:rPr lang="en-US" smtClean="0"/>
              <a:pPr/>
              <a:t>‹#›</a:t>
            </a:fld>
            <a:endParaRPr lang="en-US"/>
          </a:p>
        </p:txBody>
      </p:sp>
    </p:spTree>
    <p:extLst>
      <p:ext uri="{BB962C8B-B14F-4D97-AF65-F5344CB8AC3E}">
        <p14:creationId xmlns:p14="http://schemas.microsoft.com/office/powerpoint/2010/main" val="13116503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just finished praying all night…”</a:t>
            </a:r>
          </a:p>
          <a:p>
            <a:endParaRPr lang="en-US" dirty="0"/>
          </a:p>
        </p:txBody>
      </p:sp>
      <p:sp>
        <p:nvSpPr>
          <p:cNvPr id="4" name="Slide Number Placeholder 3"/>
          <p:cNvSpPr>
            <a:spLocks noGrp="1"/>
          </p:cNvSpPr>
          <p:nvPr>
            <p:ph type="sldNum" sz="quarter" idx="10"/>
          </p:nvPr>
        </p:nvSpPr>
        <p:spPr/>
        <p:txBody>
          <a:bodyPr/>
          <a:lstStyle/>
          <a:p>
            <a:fld id="{27B3E4C1-F002-1146-AF07-4AD40ECD6A79}"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just finished praying all night…”</a:t>
            </a:r>
          </a:p>
          <a:p>
            <a:endParaRPr lang="en-US" dirty="0"/>
          </a:p>
        </p:txBody>
      </p:sp>
      <p:sp>
        <p:nvSpPr>
          <p:cNvPr id="4" name="Slide Number Placeholder 3"/>
          <p:cNvSpPr>
            <a:spLocks noGrp="1"/>
          </p:cNvSpPr>
          <p:nvPr>
            <p:ph type="sldNum" sz="quarter" idx="10"/>
          </p:nvPr>
        </p:nvSpPr>
        <p:spPr/>
        <p:txBody>
          <a:bodyPr/>
          <a:lstStyle/>
          <a:p>
            <a:fld id="{27B3E4C1-F002-1146-AF07-4AD40ECD6A79}"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Praying</a:t>
            </a:r>
            <a:r>
              <a:rPr lang="en-US" baseline="0" dirty="0" smtClean="0"/>
              <a:t> on </a:t>
            </a:r>
            <a:r>
              <a:rPr lang="en-US" baseline="0" dirty="0" err="1" smtClean="0"/>
              <a:t>Facebook</a:t>
            </a:r>
            <a:r>
              <a:rPr lang="en-US" baseline="0" dirty="0" smtClean="0"/>
              <a:t> so everyone can see me?</a:t>
            </a:r>
            <a:endParaRPr lang="en-US" dirty="0"/>
          </a:p>
        </p:txBody>
      </p:sp>
      <p:sp>
        <p:nvSpPr>
          <p:cNvPr id="4" name="Slide Number Placeholder 3"/>
          <p:cNvSpPr>
            <a:spLocks noGrp="1"/>
          </p:cNvSpPr>
          <p:nvPr>
            <p:ph type="sldNum" sz="quarter" idx="10"/>
          </p:nvPr>
        </p:nvSpPr>
        <p:spPr/>
        <p:txBody>
          <a:bodyPr/>
          <a:lstStyle/>
          <a:p>
            <a:fld id="{27B3E4C1-F002-1146-AF07-4AD40ECD6A79}"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just finished praying all night…”</a:t>
            </a:r>
          </a:p>
          <a:p>
            <a:endParaRPr lang="en-US" dirty="0"/>
          </a:p>
        </p:txBody>
      </p:sp>
      <p:sp>
        <p:nvSpPr>
          <p:cNvPr id="4" name="Slide Number Placeholder 3"/>
          <p:cNvSpPr>
            <a:spLocks noGrp="1"/>
          </p:cNvSpPr>
          <p:nvPr>
            <p:ph type="sldNum" sz="quarter" idx="10"/>
          </p:nvPr>
        </p:nvSpPr>
        <p:spPr/>
        <p:txBody>
          <a:bodyPr/>
          <a:lstStyle/>
          <a:p>
            <a:fld id="{27B3E4C1-F002-1146-AF07-4AD40ECD6A79}"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just finished praying all night…”</a:t>
            </a:r>
          </a:p>
          <a:p>
            <a:endParaRPr lang="en-US" dirty="0"/>
          </a:p>
        </p:txBody>
      </p:sp>
      <p:sp>
        <p:nvSpPr>
          <p:cNvPr id="4" name="Slide Number Placeholder 3"/>
          <p:cNvSpPr>
            <a:spLocks noGrp="1"/>
          </p:cNvSpPr>
          <p:nvPr>
            <p:ph type="sldNum" sz="quarter" idx="10"/>
          </p:nvPr>
        </p:nvSpPr>
        <p:spPr/>
        <p:txBody>
          <a:bodyPr/>
          <a:lstStyle/>
          <a:p>
            <a:fld id="{27B3E4C1-F002-1146-AF07-4AD40ECD6A79}"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8EAA35-D6AB-C448-AE37-EADA9EB9D2A0}" type="datetimeFigureOut">
              <a:rPr lang="en-US" smtClean="0"/>
              <a:pPr/>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56211-6EC1-034C-98AE-35D4F9B540A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EAA35-D6AB-C448-AE37-EADA9EB9D2A0}" type="datetimeFigureOut">
              <a:rPr lang="en-US" smtClean="0"/>
              <a:pPr/>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56211-6EC1-034C-98AE-35D4F9B540A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EAA35-D6AB-C448-AE37-EADA9EB9D2A0}" type="datetimeFigureOut">
              <a:rPr lang="en-US" smtClean="0"/>
              <a:pPr/>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56211-6EC1-034C-98AE-35D4F9B540A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EAA35-D6AB-C448-AE37-EADA9EB9D2A0}" type="datetimeFigureOut">
              <a:rPr lang="en-US" smtClean="0"/>
              <a:pPr/>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56211-6EC1-034C-98AE-35D4F9B540A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8EAA35-D6AB-C448-AE37-EADA9EB9D2A0}" type="datetimeFigureOut">
              <a:rPr lang="en-US" smtClean="0"/>
              <a:pPr/>
              <a:t>9/7/15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56211-6EC1-034C-98AE-35D4F9B540A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8EAA35-D6AB-C448-AE37-EADA9EB9D2A0}" type="datetimeFigureOut">
              <a:rPr lang="en-US" smtClean="0"/>
              <a:pPr/>
              <a:t>9/7/15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56211-6EC1-034C-98AE-35D4F9B540A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8EAA35-D6AB-C448-AE37-EADA9EB9D2A0}" type="datetimeFigureOut">
              <a:rPr lang="en-US" smtClean="0"/>
              <a:pPr/>
              <a:t>9/7/15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356211-6EC1-034C-98AE-35D4F9B540A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8EAA35-D6AB-C448-AE37-EADA9EB9D2A0}" type="datetimeFigureOut">
              <a:rPr lang="en-US" smtClean="0"/>
              <a:pPr/>
              <a:t>9/7/15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356211-6EC1-034C-98AE-35D4F9B540A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8EAA35-D6AB-C448-AE37-EADA9EB9D2A0}" type="datetimeFigureOut">
              <a:rPr lang="en-US" smtClean="0"/>
              <a:pPr/>
              <a:t>9/7/15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356211-6EC1-034C-98AE-35D4F9B540A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8EAA35-D6AB-C448-AE37-EADA9EB9D2A0}" type="datetimeFigureOut">
              <a:rPr lang="en-US" smtClean="0"/>
              <a:pPr/>
              <a:t>9/7/15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56211-6EC1-034C-98AE-35D4F9B540A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8EAA35-D6AB-C448-AE37-EADA9EB9D2A0}" type="datetimeFigureOut">
              <a:rPr lang="en-US" smtClean="0"/>
              <a:pPr/>
              <a:t>9/7/15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56211-6EC1-034C-98AE-35D4F9B540A7}"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EAA35-D6AB-C448-AE37-EADA9EB9D2A0}" type="datetimeFigureOut">
              <a:rPr lang="en-US" smtClean="0"/>
              <a:pPr/>
              <a:t>9/7/15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356211-6EC1-034C-98AE-35D4F9B540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562"/>
            <a:ext cx="7772400" cy="696705"/>
          </a:xfrm>
        </p:spPr>
        <p:txBody>
          <a:bodyPr>
            <a:normAutofit/>
          </a:bodyPr>
          <a:lstStyle/>
          <a:p>
            <a:r>
              <a:rPr lang="es-ES_tradnl" sz="2800" b="1" i="1" dirty="0">
                <a:cs typeface="Calibri"/>
              </a:rPr>
              <a:t>Comentarios </a:t>
            </a:r>
            <a:r>
              <a:rPr lang="es-ES_tradnl" sz="2800" b="1" i="1" dirty="0" smtClean="0">
                <a:cs typeface="Calibri"/>
              </a:rPr>
              <a:t>de:				</a:t>
            </a:r>
            <a:r>
              <a:rPr lang="en-US" sz="2800" b="1" dirty="0" smtClean="0">
                <a:latin typeface="Calibri"/>
                <a:cs typeface="Calibri"/>
              </a:rPr>
              <a:t>	Comments from:</a:t>
            </a:r>
            <a:endParaRPr lang="es-ES_tradnl" sz="2800" b="1" dirty="0">
              <a:latin typeface="Calibri"/>
              <a:cs typeface="Calibri"/>
            </a:endParaRPr>
          </a:p>
        </p:txBody>
      </p:sp>
      <p:pic>
        <p:nvPicPr>
          <p:cNvPr id="4" name="Picture 3"/>
          <p:cNvPicPr>
            <a:picLocks noChangeAspect="1"/>
          </p:cNvPicPr>
          <p:nvPr/>
        </p:nvPicPr>
        <p:blipFill>
          <a:blip r:embed="rId2"/>
          <a:stretch>
            <a:fillRect/>
          </a:stretch>
        </p:blipFill>
        <p:spPr>
          <a:xfrm>
            <a:off x="1811868" y="948267"/>
            <a:ext cx="5520266" cy="2077000"/>
          </a:xfrm>
          <a:prstGeom prst="rect">
            <a:avLst/>
          </a:prstGeom>
        </p:spPr>
      </p:pic>
      <p:sp>
        <p:nvSpPr>
          <p:cNvPr id="3" name="TextBox 2"/>
          <p:cNvSpPr txBox="1"/>
          <p:nvPr/>
        </p:nvSpPr>
        <p:spPr>
          <a:xfrm rot="20419956">
            <a:off x="270478" y="3491630"/>
            <a:ext cx="3651547" cy="1015663"/>
          </a:xfrm>
          <a:prstGeom prst="rect">
            <a:avLst/>
          </a:prstGeom>
          <a:noFill/>
        </p:spPr>
        <p:txBody>
          <a:bodyPr wrap="square" rtlCol="0">
            <a:spAutoFit/>
          </a:bodyPr>
          <a:lstStyle/>
          <a:p>
            <a:r>
              <a:rPr lang="en-US" sz="2000" b="1" dirty="0" smtClean="0">
                <a:solidFill>
                  <a:srgbClr val="FF0000"/>
                </a:solidFill>
              </a:rPr>
              <a:t>“I recently prayed all night…”</a:t>
            </a:r>
          </a:p>
          <a:p>
            <a:r>
              <a:rPr lang="es-ES_tradnl" sz="2000" b="1" i="1" dirty="0" smtClean="0">
                <a:solidFill>
                  <a:srgbClr val="FF0000"/>
                </a:solidFill>
              </a:rPr>
              <a:t>“Recientemente oré por toda la noche…”</a:t>
            </a:r>
            <a:endParaRPr lang="es-ES_tradnl" sz="2000" b="1" i="1" dirty="0">
              <a:solidFill>
                <a:srgbClr val="FF0000"/>
              </a:solidFill>
            </a:endParaRPr>
          </a:p>
        </p:txBody>
      </p:sp>
      <p:sp>
        <p:nvSpPr>
          <p:cNvPr id="5" name="TextBox 4"/>
          <p:cNvSpPr txBox="1"/>
          <p:nvPr/>
        </p:nvSpPr>
        <p:spPr>
          <a:xfrm rot="657519">
            <a:off x="5198078" y="3365893"/>
            <a:ext cx="3651547" cy="707886"/>
          </a:xfrm>
          <a:prstGeom prst="rect">
            <a:avLst/>
          </a:prstGeom>
          <a:noFill/>
        </p:spPr>
        <p:txBody>
          <a:bodyPr wrap="square" rtlCol="0">
            <a:spAutoFit/>
          </a:bodyPr>
          <a:lstStyle/>
          <a:p>
            <a:r>
              <a:rPr lang="en-US" sz="2000" b="1" dirty="0" smtClean="0">
                <a:solidFill>
                  <a:srgbClr val="FF0000"/>
                </a:solidFill>
              </a:rPr>
              <a:t>“You are in my heart, O Lord.”</a:t>
            </a:r>
          </a:p>
          <a:p>
            <a:r>
              <a:rPr lang="es-ES_tradnl" sz="2000" b="1" i="1" dirty="0" smtClean="0">
                <a:solidFill>
                  <a:srgbClr val="FF0000"/>
                </a:solidFill>
              </a:rPr>
              <a:t>“Estás en mi corazón, O Señor.”</a:t>
            </a:r>
            <a:endParaRPr lang="es-ES_tradnl" sz="2000" b="1" i="1" dirty="0">
              <a:solidFill>
                <a:srgbClr val="FF0000"/>
              </a:solidFill>
            </a:endParaRPr>
          </a:p>
        </p:txBody>
      </p:sp>
      <p:sp>
        <p:nvSpPr>
          <p:cNvPr id="6" name="TextBox 5"/>
          <p:cNvSpPr txBox="1"/>
          <p:nvPr/>
        </p:nvSpPr>
        <p:spPr>
          <a:xfrm>
            <a:off x="1695748" y="4569584"/>
            <a:ext cx="6832599" cy="707886"/>
          </a:xfrm>
          <a:prstGeom prst="rect">
            <a:avLst/>
          </a:prstGeom>
          <a:noFill/>
        </p:spPr>
        <p:txBody>
          <a:bodyPr wrap="square" rtlCol="0">
            <a:spAutoFit/>
          </a:bodyPr>
          <a:lstStyle/>
          <a:p>
            <a:r>
              <a:rPr lang="en-US" sz="2000" b="1" dirty="0" smtClean="0">
                <a:solidFill>
                  <a:srgbClr val="0000FF"/>
                </a:solidFill>
              </a:rPr>
              <a:t>“We did good deeds for others today. Here are the photos!”</a:t>
            </a:r>
          </a:p>
          <a:p>
            <a:r>
              <a:rPr lang="es-ES_tradnl" sz="2000" b="1" i="1" dirty="0" smtClean="0">
                <a:solidFill>
                  <a:srgbClr val="0000FF"/>
                </a:solidFill>
              </a:rPr>
              <a:t>“Hicimos buenas obras para otros hoy. </a:t>
            </a:r>
            <a:r>
              <a:rPr lang="es-ES_tradnl" sz="2000" b="1" i="1" dirty="0">
                <a:solidFill>
                  <a:srgbClr val="0000FF"/>
                </a:solidFill>
              </a:rPr>
              <a:t>¡</a:t>
            </a:r>
            <a:r>
              <a:rPr lang="es-ES_tradnl" sz="2000" b="1" i="1" dirty="0" smtClean="0">
                <a:solidFill>
                  <a:srgbClr val="0000FF"/>
                </a:solidFill>
              </a:rPr>
              <a:t>Aquí están las fotos!”</a:t>
            </a:r>
            <a:endParaRPr lang="es-ES_tradnl" sz="2000" b="1" i="1" dirty="0">
              <a:solidFill>
                <a:srgbClr val="0000FF"/>
              </a:solidFill>
            </a:endParaRPr>
          </a:p>
        </p:txBody>
      </p:sp>
      <p:sp>
        <p:nvSpPr>
          <p:cNvPr id="7" name="TextBox 6"/>
          <p:cNvSpPr txBox="1"/>
          <p:nvPr/>
        </p:nvSpPr>
        <p:spPr>
          <a:xfrm rot="21218695">
            <a:off x="685800" y="5647477"/>
            <a:ext cx="3651547" cy="707886"/>
          </a:xfrm>
          <a:prstGeom prst="rect">
            <a:avLst/>
          </a:prstGeom>
          <a:noFill/>
        </p:spPr>
        <p:txBody>
          <a:bodyPr wrap="square" rtlCol="0">
            <a:spAutoFit/>
          </a:bodyPr>
          <a:lstStyle/>
          <a:p>
            <a:r>
              <a:rPr lang="en-US" sz="2000" b="1" dirty="0" smtClean="0">
                <a:solidFill>
                  <a:srgbClr val="3366FF"/>
                </a:solidFill>
              </a:rPr>
              <a:t>“You are such a good example!”</a:t>
            </a:r>
          </a:p>
          <a:p>
            <a:r>
              <a:rPr lang="es-ES_tradnl" sz="2000" b="1" i="1" dirty="0" smtClean="0">
                <a:solidFill>
                  <a:srgbClr val="3366FF"/>
                </a:solidFill>
              </a:rPr>
              <a:t>“¡Eres un ejemplo tan bueno!”</a:t>
            </a:r>
            <a:endParaRPr lang="es-ES_tradnl" sz="2000" b="1" i="1" dirty="0">
              <a:solidFill>
                <a:srgbClr val="3366FF"/>
              </a:solidFill>
            </a:endParaRPr>
          </a:p>
        </p:txBody>
      </p:sp>
      <p:sp>
        <p:nvSpPr>
          <p:cNvPr id="8" name="TextBox 7"/>
          <p:cNvSpPr txBox="1"/>
          <p:nvPr/>
        </p:nvSpPr>
        <p:spPr>
          <a:xfrm rot="215907">
            <a:off x="4992920" y="5444178"/>
            <a:ext cx="3651547" cy="1323439"/>
          </a:xfrm>
          <a:prstGeom prst="rect">
            <a:avLst/>
          </a:prstGeom>
          <a:noFill/>
        </p:spPr>
        <p:txBody>
          <a:bodyPr wrap="square" rtlCol="0">
            <a:spAutoFit/>
          </a:bodyPr>
          <a:lstStyle/>
          <a:p>
            <a:r>
              <a:rPr lang="en-US" sz="2000" b="1" dirty="0" smtClean="0">
                <a:solidFill>
                  <a:srgbClr val="3366FF"/>
                </a:solidFill>
              </a:rPr>
              <a:t>“I’ve got to praise you. You’re an awesome pastor!”</a:t>
            </a:r>
          </a:p>
          <a:p>
            <a:r>
              <a:rPr lang="es-ES_tradnl" sz="2000" b="1" i="1" dirty="0" smtClean="0">
                <a:solidFill>
                  <a:srgbClr val="3366FF"/>
                </a:solidFill>
              </a:rPr>
              <a:t>“Tengo que alabarte. ¡Eres un pastor impresionante!”</a:t>
            </a:r>
            <a:endParaRPr lang="es-ES_tradnl" sz="2000" b="1" i="1" dirty="0">
              <a:solidFill>
                <a:srgbClr val="3366FF"/>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4/3*#ppt_w"/>
                                          </p:val>
                                        </p:tav>
                                        <p:tav tm="100000">
                                          <p:val>
                                            <p:strVal val="#ppt_w"/>
                                          </p:val>
                                        </p:tav>
                                      </p:tavLst>
                                    </p:anim>
                                    <p:anim calcmode="lin" valueType="num">
                                      <p:cBhvr>
                                        <p:cTn id="8" dur="1000" fill="hold"/>
                                        <p:tgtEl>
                                          <p:spTgt spid="3"/>
                                        </p:tgtEl>
                                        <p:attrNameLst>
                                          <p:attrName>ppt_h</p:attrName>
                                        </p:attrNameLst>
                                      </p:cBhvr>
                                      <p:tavLst>
                                        <p:tav tm="0">
                                          <p:val>
                                            <p:strVal val="4/3*#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28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strVal val="4/3*#ppt_w"/>
                                          </p:val>
                                        </p:tav>
                                        <p:tav tm="100000">
                                          <p:val>
                                            <p:strVal val="#ppt_w"/>
                                          </p:val>
                                        </p:tav>
                                      </p:tavLst>
                                    </p:anim>
                                    <p:anim calcmode="lin" valueType="num">
                                      <p:cBhvr>
                                        <p:cTn id="14" dur="1000" fill="hold"/>
                                        <p:tgtEl>
                                          <p:spTgt spid="5"/>
                                        </p:tgtEl>
                                        <p:attrNameLst>
                                          <p:attrName>ppt_h</p:attrName>
                                        </p:attrNameLst>
                                      </p:cBhvr>
                                      <p:tavLst>
                                        <p:tav tm="0">
                                          <p:val>
                                            <p:strVal val="4/3*#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288"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strVal val="4/3*#ppt_w"/>
                                          </p:val>
                                        </p:tav>
                                        <p:tav tm="100000">
                                          <p:val>
                                            <p:strVal val="#ppt_w"/>
                                          </p:val>
                                        </p:tav>
                                      </p:tavLst>
                                    </p:anim>
                                    <p:anim calcmode="lin" valueType="num">
                                      <p:cBhvr>
                                        <p:cTn id="20" dur="1000" fill="hold"/>
                                        <p:tgtEl>
                                          <p:spTgt spid="6"/>
                                        </p:tgtEl>
                                        <p:attrNameLst>
                                          <p:attrName>ppt_h</p:attrName>
                                        </p:attrNameLst>
                                      </p:cBhvr>
                                      <p:tavLst>
                                        <p:tav tm="0">
                                          <p:val>
                                            <p:strVal val="4/3*#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288"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strVal val="4/3*#ppt_w"/>
                                          </p:val>
                                        </p:tav>
                                        <p:tav tm="100000">
                                          <p:val>
                                            <p:strVal val="#ppt_w"/>
                                          </p:val>
                                        </p:tav>
                                      </p:tavLst>
                                    </p:anim>
                                    <p:anim calcmode="lin" valueType="num">
                                      <p:cBhvr>
                                        <p:cTn id="26" dur="1000" fill="hold"/>
                                        <p:tgtEl>
                                          <p:spTgt spid="7"/>
                                        </p:tgtEl>
                                        <p:attrNameLst>
                                          <p:attrName>ppt_h</p:attrName>
                                        </p:attrNameLst>
                                      </p:cBhvr>
                                      <p:tavLst>
                                        <p:tav tm="0">
                                          <p:val>
                                            <p:strVal val="4/3*#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288"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strVal val="4/3*#ppt_w"/>
                                          </p:val>
                                        </p:tav>
                                        <p:tav tm="100000">
                                          <p:val>
                                            <p:strVal val="#ppt_w"/>
                                          </p:val>
                                        </p:tav>
                                      </p:tavLst>
                                    </p:anim>
                                    <p:anim calcmode="lin" valueType="num">
                                      <p:cBhvr>
                                        <p:cTn id="32" dur="1000" fill="hold"/>
                                        <p:tgtEl>
                                          <p:spTgt spid="8"/>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a:bodyPr>
          <a:lstStyle/>
          <a:p>
            <a:pPr>
              <a:buNone/>
            </a:pPr>
            <a:r>
              <a:rPr lang="en-US" sz="2400" dirty="0" smtClean="0"/>
              <a:t>“The scribes and the Pharisees… They do all their deeds to be seen by others</a:t>
            </a:r>
            <a:r>
              <a:rPr lang="en-US" sz="2400" dirty="0"/>
              <a:t>.</a:t>
            </a:r>
            <a:endParaRPr lang="en-US" sz="2400" dirty="0" smtClean="0"/>
          </a:p>
          <a:p>
            <a:pPr>
              <a:buNone/>
            </a:pPr>
            <a:r>
              <a:rPr lang="en-US" sz="2400" dirty="0" smtClean="0"/>
              <a:t>“…Whoever exalts himself will be humbled, and whoever humbles himself will be exalted.” (Mat. 23:5, 12)</a:t>
            </a:r>
            <a:endParaRPr lang="en-US" sz="2400" dirty="0"/>
          </a:p>
        </p:txBody>
      </p:sp>
      <p:sp>
        <p:nvSpPr>
          <p:cNvPr id="5" name="Content Placeholder 4"/>
          <p:cNvSpPr>
            <a:spLocks noGrp="1"/>
          </p:cNvSpPr>
          <p:nvPr>
            <p:ph sz="half" idx="2"/>
          </p:nvPr>
        </p:nvSpPr>
        <p:spPr/>
        <p:txBody>
          <a:bodyPr/>
          <a:lstStyle/>
          <a:p>
            <a:pPr>
              <a:buNone/>
            </a:pPr>
            <a:r>
              <a:rPr lang="es-ES_tradnl" sz="2400" dirty="0" smtClean="0"/>
              <a:t>“Las escribas y los fariseos… Hacen todas sus obras para ser vistos por los hombres.”</a:t>
            </a:r>
          </a:p>
          <a:p>
            <a:pPr>
              <a:buNone/>
            </a:pPr>
            <a:r>
              <a:rPr lang="es-ES_tradnl" sz="2400" dirty="0" smtClean="0"/>
              <a:t>“…Cualquiera que se ensalce, será humillado, y cualquiera que se humille, será ensalzado.” (Mat. 23:5, 12)</a:t>
            </a:r>
          </a:p>
          <a:p>
            <a:pPr>
              <a:buNone/>
            </a:pPr>
            <a:endParaRPr lang="es-ES_tradnl" sz="24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780144"/>
            <a:ext cx="4038600" cy="5346020"/>
          </a:xfrm>
        </p:spPr>
        <p:txBody>
          <a:bodyPr>
            <a:normAutofit/>
          </a:bodyPr>
          <a:lstStyle/>
          <a:p>
            <a:pPr>
              <a:buNone/>
            </a:pPr>
            <a:r>
              <a:rPr lang="en-US" sz="2400" dirty="0" smtClean="0"/>
              <a:t>Do nothing from selfish ambition or conceit, but in humility count others more significant than yourselves.” (Philippians 2:3)</a:t>
            </a:r>
            <a:endParaRPr lang="en-US" sz="2400" dirty="0"/>
          </a:p>
        </p:txBody>
      </p:sp>
      <p:sp>
        <p:nvSpPr>
          <p:cNvPr id="5" name="Content Placeholder 4"/>
          <p:cNvSpPr>
            <a:spLocks noGrp="1"/>
          </p:cNvSpPr>
          <p:nvPr>
            <p:ph sz="half" idx="2"/>
          </p:nvPr>
        </p:nvSpPr>
        <p:spPr>
          <a:xfrm>
            <a:off x="4648200" y="780144"/>
            <a:ext cx="4038600" cy="5346020"/>
          </a:xfrm>
        </p:spPr>
        <p:txBody>
          <a:bodyPr>
            <a:normAutofit/>
          </a:bodyPr>
          <a:lstStyle/>
          <a:p>
            <a:pPr>
              <a:buNone/>
            </a:pPr>
            <a:r>
              <a:rPr lang="es-ES_tradnl" sz="2400" dirty="0" smtClean="0"/>
              <a:t>Nada hagáis por egoísmo o por vanagloria, sino que con actitud humilde cada uno de vosotros considere al otro como más importante que a sí mismo. (Filipenses 2:3)</a:t>
            </a:r>
            <a:endParaRPr lang="es-ES_tradnl" sz="24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715029"/>
          </a:xfrm>
        </p:spPr>
        <p:txBody>
          <a:bodyPr>
            <a:noAutofit/>
          </a:bodyPr>
          <a:lstStyle/>
          <a:p>
            <a:r>
              <a:rPr lang="en-US" sz="2600" b="1" dirty="0" smtClean="0">
                <a:solidFill>
                  <a:srgbClr val="FF0000"/>
                </a:solidFill>
              </a:rPr>
              <a:t>“Those who criticize probably do not help others as they should.”</a:t>
            </a:r>
            <a:br>
              <a:rPr lang="en-US" sz="2600" b="1" dirty="0" smtClean="0">
                <a:solidFill>
                  <a:srgbClr val="FF0000"/>
                </a:solidFill>
              </a:rPr>
            </a:br>
            <a:r>
              <a:rPr lang="es-ES_tradnl" sz="2600" b="1" i="1" dirty="0" smtClean="0">
                <a:solidFill>
                  <a:srgbClr val="FF0000"/>
                </a:solidFill>
              </a:rPr>
              <a:t>“Los que critican probablemente no ayudan a otros como deberían.”</a:t>
            </a:r>
            <a:endParaRPr lang="es-ES_tradnl" sz="2600" b="1" dirty="0">
              <a:solidFill>
                <a:srgbClr val="FF0000"/>
              </a:solidFill>
            </a:endParaRPr>
          </a:p>
        </p:txBody>
      </p:sp>
      <p:sp>
        <p:nvSpPr>
          <p:cNvPr id="3" name="Content Placeholder 2"/>
          <p:cNvSpPr>
            <a:spLocks noGrp="1"/>
          </p:cNvSpPr>
          <p:nvPr>
            <p:ph sz="half" idx="1"/>
          </p:nvPr>
        </p:nvSpPr>
        <p:spPr>
          <a:xfrm>
            <a:off x="457200" y="2235200"/>
            <a:ext cx="4038600" cy="4280430"/>
          </a:xfrm>
        </p:spPr>
        <p:txBody>
          <a:bodyPr>
            <a:normAutofit/>
          </a:bodyPr>
          <a:lstStyle/>
          <a:p>
            <a:r>
              <a:rPr lang="en-US" sz="2200" dirty="0" smtClean="0"/>
              <a:t>We do not know what others do, especially if they follow Jesus’s teachings.</a:t>
            </a:r>
          </a:p>
          <a:p>
            <a:r>
              <a:rPr lang="en-US" sz="2200" dirty="0" smtClean="0"/>
              <a:t>Good deeds take many forms. Should they come from an organized, public campaign?</a:t>
            </a:r>
          </a:p>
          <a:p>
            <a:r>
              <a:rPr lang="en-US" sz="2200" dirty="0" smtClean="0"/>
              <a:t>Is the criticism from people, or from </a:t>
            </a:r>
            <a:r>
              <a:rPr lang="en-US" sz="2200" dirty="0"/>
              <a:t>the </a:t>
            </a:r>
            <a:r>
              <a:rPr lang="en-US" sz="2200" dirty="0" smtClean="0"/>
              <a:t>Lord</a:t>
            </a:r>
            <a:r>
              <a:rPr lang="en-US" sz="2200" dirty="0"/>
              <a:t>?</a:t>
            </a:r>
          </a:p>
        </p:txBody>
      </p:sp>
      <p:sp>
        <p:nvSpPr>
          <p:cNvPr id="4" name="Content Placeholder 3"/>
          <p:cNvSpPr>
            <a:spLocks noGrp="1"/>
          </p:cNvSpPr>
          <p:nvPr>
            <p:ph sz="half" idx="2"/>
          </p:nvPr>
        </p:nvSpPr>
        <p:spPr>
          <a:xfrm>
            <a:off x="4495800" y="2235200"/>
            <a:ext cx="4191000" cy="4280430"/>
          </a:xfrm>
        </p:spPr>
        <p:txBody>
          <a:bodyPr>
            <a:normAutofit/>
          </a:bodyPr>
          <a:lstStyle/>
          <a:p>
            <a:r>
              <a:rPr lang="es-ES_tradnl" sz="2200" dirty="0" smtClean="0"/>
              <a:t>No sabemos lo que otros hacen, especialmente </a:t>
            </a:r>
            <a:r>
              <a:rPr lang="es-ES_tradnl" sz="2200" smtClean="0"/>
              <a:t>si </a:t>
            </a:r>
            <a:r>
              <a:rPr lang="es-ES_tradnl" sz="2200" smtClean="0"/>
              <a:t>siguen </a:t>
            </a:r>
            <a:r>
              <a:rPr lang="es-ES_tradnl" sz="2200" dirty="0" smtClean="0"/>
              <a:t>las enseñanzas de Jesús.</a:t>
            </a:r>
          </a:p>
          <a:p>
            <a:r>
              <a:rPr lang="es-ES_tradnl" sz="2200" dirty="0" smtClean="0"/>
              <a:t>Buenas obras toman muchas formas. ¿Deben venir de una campaña pública y organizada?</a:t>
            </a:r>
          </a:p>
          <a:p>
            <a:r>
              <a:rPr lang="es-ES_tradnl" sz="2200" dirty="0" smtClean="0"/>
              <a:t>¿Es la crítica de la gente, o es del Señor?</a:t>
            </a:r>
          </a:p>
          <a:p>
            <a:endParaRPr lang="es-ES_tradnl" sz="2200" dirty="0" smtClean="0"/>
          </a:p>
          <a:p>
            <a:endParaRPr lang="es-ES_tradnl" sz="2200" dirty="0"/>
          </a:p>
        </p:txBody>
      </p:sp>
    </p:spTree>
    <p:extLst>
      <p:ext uri="{BB962C8B-B14F-4D97-AF65-F5344CB8AC3E}">
        <p14:creationId xmlns:p14="http://schemas.microsoft.com/office/powerpoint/2010/main" val="2055850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 calcmode="lin" valueType="num">
                                      <p:cBhvr additive="base">
                                        <p:cTn id="21"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2" end="2"/>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3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09898"/>
            <a:ext cx="8229600" cy="1143000"/>
          </a:xfrm>
        </p:spPr>
        <p:txBody>
          <a:bodyPr>
            <a:noAutofit/>
          </a:bodyPr>
          <a:lstStyle/>
          <a:p>
            <a:r>
              <a:rPr lang="en-US" sz="2400" b="1" dirty="0" smtClean="0"/>
              <a:t>“Let </a:t>
            </a:r>
            <a:r>
              <a:rPr lang="en-US" sz="2400" b="1" dirty="0"/>
              <a:t>another praise you, and not your own mouth</a:t>
            </a:r>
            <a:r>
              <a:rPr lang="en-US" sz="2400" b="1" dirty="0" smtClean="0"/>
              <a:t>; a </a:t>
            </a:r>
            <a:r>
              <a:rPr lang="en-US" sz="2400" b="1" dirty="0"/>
              <a:t>stranger, and not your own </a:t>
            </a:r>
            <a:r>
              <a:rPr lang="en-US" sz="2400" b="1" dirty="0" smtClean="0"/>
              <a:t>lips.” (</a:t>
            </a:r>
            <a:r>
              <a:rPr lang="en-US" sz="2400" b="1" i="1" dirty="0" smtClean="0"/>
              <a:t>Proverbs 27:2)</a:t>
            </a:r>
            <a:endParaRPr lang="en-US" sz="2400" b="1" dirty="0"/>
          </a:p>
        </p:txBody>
      </p:sp>
      <p:sp>
        <p:nvSpPr>
          <p:cNvPr id="4" name="TextBox 3"/>
          <p:cNvSpPr txBox="1"/>
          <p:nvPr/>
        </p:nvSpPr>
        <p:spPr>
          <a:xfrm>
            <a:off x="4690594" y="3519405"/>
            <a:ext cx="2573742" cy="461665"/>
          </a:xfrm>
          <a:prstGeom prst="rect">
            <a:avLst/>
          </a:prstGeom>
          <a:noFill/>
        </p:spPr>
        <p:txBody>
          <a:bodyPr wrap="square" rtlCol="0">
            <a:spAutoFit/>
          </a:bodyPr>
          <a:lstStyle/>
          <a:p>
            <a:r>
              <a:rPr lang="en-US" sz="2400" b="1" dirty="0" smtClean="0">
                <a:solidFill>
                  <a:srgbClr val="FF0000"/>
                </a:solidFill>
              </a:rPr>
              <a:t>#</a:t>
            </a:r>
            <a:r>
              <a:rPr lang="en-US" sz="2400" b="1" dirty="0" err="1" smtClean="0">
                <a:solidFill>
                  <a:srgbClr val="FF0000"/>
                </a:solidFill>
              </a:rPr>
              <a:t>IAmLoveInAction</a:t>
            </a:r>
            <a:endParaRPr lang="es-ES_tradnl" sz="2400" b="1" i="1" dirty="0">
              <a:solidFill>
                <a:srgbClr val="FF0000"/>
              </a:solidFill>
            </a:endParaRPr>
          </a:p>
        </p:txBody>
      </p:sp>
      <p:sp>
        <p:nvSpPr>
          <p:cNvPr id="5" name="TextBox 4"/>
          <p:cNvSpPr txBox="1"/>
          <p:nvPr/>
        </p:nvSpPr>
        <p:spPr>
          <a:xfrm>
            <a:off x="5384674" y="804535"/>
            <a:ext cx="2624667" cy="461665"/>
          </a:xfrm>
          <a:prstGeom prst="rect">
            <a:avLst/>
          </a:prstGeom>
          <a:noFill/>
        </p:spPr>
        <p:txBody>
          <a:bodyPr wrap="square" rtlCol="0">
            <a:spAutoFit/>
          </a:bodyPr>
          <a:lstStyle/>
          <a:p>
            <a:r>
              <a:rPr lang="en-US" sz="2400" b="1" dirty="0" smtClean="0">
                <a:solidFill>
                  <a:srgbClr val="FF0000"/>
                </a:solidFill>
              </a:rPr>
              <a:t>#</a:t>
            </a:r>
            <a:r>
              <a:rPr lang="en-US" sz="2400" b="1" dirty="0" err="1" smtClean="0">
                <a:solidFill>
                  <a:srgbClr val="FF0000"/>
                </a:solidFill>
              </a:rPr>
              <a:t>DoingGoodDeeds</a:t>
            </a:r>
            <a:endParaRPr lang="es-ES_tradnl" sz="2400" b="1" i="1" dirty="0">
              <a:solidFill>
                <a:srgbClr val="FF0000"/>
              </a:solidFill>
            </a:endParaRPr>
          </a:p>
        </p:txBody>
      </p:sp>
      <p:sp>
        <p:nvSpPr>
          <p:cNvPr id="6" name="TextBox 5"/>
          <p:cNvSpPr txBox="1"/>
          <p:nvPr/>
        </p:nvSpPr>
        <p:spPr>
          <a:xfrm>
            <a:off x="3674533" y="4442735"/>
            <a:ext cx="1710141" cy="461665"/>
          </a:xfrm>
          <a:prstGeom prst="rect">
            <a:avLst/>
          </a:prstGeom>
          <a:noFill/>
        </p:spPr>
        <p:txBody>
          <a:bodyPr wrap="square" rtlCol="0">
            <a:spAutoFit/>
          </a:bodyPr>
          <a:lstStyle/>
          <a:p>
            <a:r>
              <a:rPr lang="en-US" sz="2400" b="1" dirty="0" smtClean="0">
                <a:solidFill>
                  <a:srgbClr val="FF0000"/>
                </a:solidFill>
              </a:rPr>
              <a:t>#</a:t>
            </a:r>
            <a:r>
              <a:rPr lang="en-US" sz="2400" b="1" dirty="0" err="1" smtClean="0">
                <a:solidFill>
                  <a:srgbClr val="FF0000"/>
                </a:solidFill>
              </a:rPr>
              <a:t>LookAtMe</a:t>
            </a:r>
            <a:endParaRPr lang="es-ES_tradnl" sz="2400" b="1" i="1" dirty="0">
              <a:solidFill>
                <a:srgbClr val="FF0000"/>
              </a:solidFill>
            </a:endParaRPr>
          </a:p>
        </p:txBody>
      </p:sp>
      <p:sp>
        <p:nvSpPr>
          <p:cNvPr id="7" name="TextBox 6"/>
          <p:cNvSpPr txBox="1"/>
          <p:nvPr/>
        </p:nvSpPr>
        <p:spPr>
          <a:xfrm>
            <a:off x="2285937" y="1266200"/>
            <a:ext cx="1710266" cy="461665"/>
          </a:xfrm>
          <a:prstGeom prst="rect">
            <a:avLst/>
          </a:prstGeom>
          <a:noFill/>
        </p:spPr>
        <p:txBody>
          <a:bodyPr wrap="square" rtlCol="0">
            <a:spAutoFit/>
          </a:bodyPr>
          <a:lstStyle/>
          <a:p>
            <a:r>
              <a:rPr lang="en-US" sz="2400" b="1" dirty="0" smtClean="0">
                <a:solidFill>
                  <a:srgbClr val="FF0000"/>
                </a:solidFill>
              </a:rPr>
              <a:t>#</a:t>
            </a:r>
            <a:r>
              <a:rPr lang="en-US" sz="2400" b="1" dirty="0" err="1" smtClean="0">
                <a:solidFill>
                  <a:srgbClr val="FF0000"/>
                </a:solidFill>
              </a:rPr>
              <a:t>BeingBold</a:t>
            </a:r>
            <a:endParaRPr lang="es-ES_tradnl" sz="2400" b="1" i="1" dirty="0">
              <a:solidFill>
                <a:srgbClr val="FF0000"/>
              </a:solidFill>
            </a:endParaRPr>
          </a:p>
        </p:txBody>
      </p:sp>
      <p:sp>
        <p:nvSpPr>
          <p:cNvPr id="8" name="TextBox 7"/>
          <p:cNvSpPr txBox="1"/>
          <p:nvPr/>
        </p:nvSpPr>
        <p:spPr>
          <a:xfrm>
            <a:off x="4216461" y="2218148"/>
            <a:ext cx="2573742" cy="461665"/>
          </a:xfrm>
          <a:prstGeom prst="rect">
            <a:avLst/>
          </a:prstGeom>
          <a:noFill/>
        </p:spPr>
        <p:txBody>
          <a:bodyPr wrap="square" rtlCol="0">
            <a:spAutoFit/>
          </a:bodyPr>
          <a:lstStyle/>
          <a:p>
            <a:r>
              <a:rPr lang="en-US" sz="2400" b="1" dirty="0" smtClean="0">
                <a:solidFill>
                  <a:srgbClr val="FF0000"/>
                </a:solidFill>
              </a:rPr>
              <a:t>#</a:t>
            </a:r>
            <a:r>
              <a:rPr lang="en-US" sz="2400" b="1" dirty="0" err="1" smtClean="0">
                <a:solidFill>
                  <a:srgbClr val="FF0000"/>
                </a:solidFill>
              </a:rPr>
              <a:t>JesusLivingInMe</a:t>
            </a:r>
            <a:endParaRPr lang="es-ES_tradnl" sz="2400" b="1" i="1" dirty="0">
              <a:solidFill>
                <a:srgbClr val="FF0000"/>
              </a:solidFill>
            </a:endParaRPr>
          </a:p>
        </p:txBody>
      </p:sp>
      <p:sp>
        <p:nvSpPr>
          <p:cNvPr id="10" name="TextBox 9"/>
          <p:cNvSpPr txBox="1"/>
          <p:nvPr/>
        </p:nvSpPr>
        <p:spPr>
          <a:xfrm>
            <a:off x="897466" y="3011809"/>
            <a:ext cx="2776942" cy="461665"/>
          </a:xfrm>
          <a:prstGeom prst="rect">
            <a:avLst/>
          </a:prstGeom>
          <a:noFill/>
        </p:spPr>
        <p:txBody>
          <a:bodyPr wrap="square" rtlCol="0">
            <a:spAutoFit/>
          </a:bodyPr>
          <a:lstStyle/>
          <a:p>
            <a:r>
              <a:rPr lang="en-US" sz="2400" b="1" dirty="0" smtClean="0">
                <a:solidFill>
                  <a:srgbClr val="FF0000"/>
                </a:solidFill>
              </a:rPr>
              <a:t>#</a:t>
            </a:r>
            <a:r>
              <a:rPr lang="en-US" sz="2400" b="1" dirty="0" err="1" smtClean="0">
                <a:solidFill>
                  <a:srgbClr val="FF0000"/>
                </a:solidFill>
              </a:rPr>
              <a:t>MeHelpingPeople</a:t>
            </a:r>
            <a:endParaRPr lang="es-ES_tradnl" sz="2400" b="1" i="1" dirty="0">
              <a:solidFill>
                <a:srgbClr val="FF0000"/>
              </a:solidFill>
            </a:endParaRPr>
          </a:p>
        </p:txBody>
      </p:sp>
    </p:spTree>
    <p:extLst>
      <p:ext uri="{BB962C8B-B14F-4D97-AF65-F5344CB8AC3E}">
        <p14:creationId xmlns:p14="http://schemas.microsoft.com/office/powerpoint/2010/main" val="4156143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00FF"/>
                </a:solidFill>
              </a:rPr>
              <a:t>Jesus warns us:			</a:t>
            </a:r>
            <a:r>
              <a:rPr lang="es-ES_tradnl" sz="3600" b="1" dirty="0" smtClean="0">
                <a:solidFill>
                  <a:srgbClr val="0000FF"/>
                </a:solidFill>
              </a:rPr>
              <a:t>Jesús nos advierte:</a:t>
            </a:r>
            <a:endParaRPr lang="es-ES_tradnl" sz="3600" b="1" dirty="0">
              <a:solidFill>
                <a:srgbClr val="0000FF"/>
              </a:solidFill>
            </a:endParaRPr>
          </a:p>
        </p:txBody>
      </p:sp>
      <p:sp>
        <p:nvSpPr>
          <p:cNvPr id="3" name="Content Placeholder 2"/>
          <p:cNvSpPr>
            <a:spLocks noGrp="1"/>
          </p:cNvSpPr>
          <p:nvPr>
            <p:ph sz="half" idx="1"/>
          </p:nvPr>
        </p:nvSpPr>
        <p:spPr>
          <a:xfrm>
            <a:off x="457200" y="1600200"/>
            <a:ext cx="4038600" cy="4817533"/>
          </a:xfrm>
        </p:spPr>
        <p:txBody>
          <a:bodyPr>
            <a:noAutofit/>
          </a:bodyPr>
          <a:lstStyle/>
          <a:p>
            <a:pPr marL="0" indent="0">
              <a:buNone/>
            </a:pPr>
            <a:r>
              <a:rPr lang="en-US" sz="2200" dirty="0" smtClean="0"/>
              <a:t>“</a:t>
            </a:r>
            <a:r>
              <a:rPr lang="en-US" sz="2200" dirty="0"/>
              <a:t>Beware of practicing your righteousness before other people in order to be seen by them, for then you will have no reward from your Father who is in </a:t>
            </a:r>
            <a:r>
              <a:rPr lang="en-US" sz="2200" dirty="0" smtClean="0"/>
              <a:t>heaven.”</a:t>
            </a:r>
          </a:p>
          <a:p>
            <a:pPr marL="0" indent="0">
              <a:buNone/>
            </a:pPr>
            <a:r>
              <a:rPr lang="en-US" sz="2200" dirty="0" smtClean="0"/>
              <a:t>“Sound no trumpet before you… that you may be praised by others.”</a:t>
            </a:r>
          </a:p>
          <a:p>
            <a:pPr marL="0" indent="0">
              <a:buNone/>
            </a:pPr>
            <a:r>
              <a:rPr lang="en-US" sz="2200" dirty="0" smtClean="0"/>
              <a:t>“They love to stand and pray… that they may be seen by others.”</a:t>
            </a:r>
          </a:p>
          <a:p>
            <a:pPr marL="0" indent="0">
              <a:buNone/>
            </a:pPr>
            <a:r>
              <a:rPr lang="en-US" sz="2200" dirty="0" smtClean="0"/>
              <a:t>“They have received their reward.”</a:t>
            </a:r>
          </a:p>
        </p:txBody>
      </p:sp>
      <p:sp>
        <p:nvSpPr>
          <p:cNvPr id="4" name="Content Placeholder 3"/>
          <p:cNvSpPr>
            <a:spLocks noGrp="1"/>
          </p:cNvSpPr>
          <p:nvPr>
            <p:ph sz="half" idx="2"/>
          </p:nvPr>
        </p:nvSpPr>
        <p:spPr>
          <a:xfrm>
            <a:off x="4648200" y="1600200"/>
            <a:ext cx="4038600" cy="4817533"/>
          </a:xfrm>
        </p:spPr>
        <p:txBody>
          <a:bodyPr>
            <a:noAutofit/>
          </a:bodyPr>
          <a:lstStyle/>
          <a:p>
            <a:pPr marL="0" indent="0">
              <a:buNone/>
            </a:pPr>
            <a:r>
              <a:rPr lang="en-US" sz="2200" dirty="0" smtClean="0"/>
              <a:t>“</a:t>
            </a:r>
            <a:r>
              <a:rPr lang="es-ES_tradnl" sz="2200" dirty="0"/>
              <a:t>Cuidad de no practicar vuestra justicia delante de los hombres para ser vistos por ellos; de otra manera no tendréis recompensa de vuestro Padre que está en los </a:t>
            </a:r>
            <a:r>
              <a:rPr lang="es-ES_tradnl" sz="2200" dirty="0" smtClean="0"/>
              <a:t>cielos.”</a:t>
            </a:r>
          </a:p>
          <a:p>
            <a:pPr marL="0" indent="0">
              <a:buNone/>
            </a:pPr>
            <a:r>
              <a:rPr lang="es-ES_tradnl" sz="2200" dirty="0" smtClean="0"/>
              <a:t>“No </a:t>
            </a:r>
            <a:r>
              <a:rPr lang="es-ES_tradnl" sz="2200" dirty="0"/>
              <a:t>toques trompeta delante de </a:t>
            </a:r>
            <a:r>
              <a:rPr lang="es-ES_tradnl" sz="2200" dirty="0" smtClean="0"/>
              <a:t>ti… </a:t>
            </a:r>
            <a:r>
              <a:rPr lang="es-ES_tradnl" sz="2200" dirty="0"/>
              <a:t>para ser </a:t>
            </a:r>
            <a:r>
              <a:rPr lang="es-ES_tradnl" sz="2200" dirty="0" smtClean="0"/>
              <a:t>alabado </a:t>
            </a:r>
            <a:r>
              <a:rPr lang="es-ES_tradnl" sz="2200" dirty="0"/>
              <a:t>por los </a:t>
            </a:r>
            <a:r>
              <a:rPr lang="es-ES_tradnl" sz="2200" dirty="0" smtClean="0"/>
              <a:t>hombres.”</a:t>
            </a:r>
          </a:p>
          <a:p>
            <a:pPr marL="0" indent="0">
              <a:buNone/>
            </a:pPr>
            <a:r>
              <a:rPr lang="es-ES_tradnl" sz="2200" dirty="0" smtClean="0"/>
              <a:t>“A </a:t>
            </a:r>
            <a:r>
              <a:rPr lang="es-ES_tradnl" sz="2200" dirty="0"/>
              <a:t>ellos les gusta ponerse en pie y </a:t>
            </a:r>
            <a:r>
              <a:rPr lang="es-ES_tradnl" sz="2200" dirty="0" smtClean="0"/>
              <a:t>orar… </a:t>
            </a:r>
            <a:r>
              <a:rPr lang="es-ES_tradnl" sz="2200" dirty="0"/>
              <a:t>para ser vistos por los </a:t>
            </a:r>
            <a:r>
              <a:rPr lang="es-ES_tradnl" sz="2200" dirty="0" smtClean="0"/>
              <a:t>hombres.”</a:t>
            </a:r>
          </a:p>
          <a:p>
            <a:pPr marL="0" indent="0">
              <a:buNone/>
            </a:pPr>
            <a:r>
              <a:rPr lang="es-ES_tradnl" sz="2200" dirty="0" smtClean="0"/>
              <a:t>“Ya </a:t>
            </a:r>
            <a:r>
              <a:rPr lang="es-ES_tradnl" sz="2200" dirty="0"/>
              <a:t>han recibido su </a:t>
            </a:r>
            <a:r>
              <a:rPr lang="es-ES_tradnl" sz="2200" dirty="0" smtClean="0"/>
              <a:t>recompensa</a:t>
            </a:r>
            <a:r>
              <a:rPr lang="en-US" sz="2200" dirty="0" smtClean="0"/>
              <a:t>.”</a:t>
            </a:r>
            <a:endParaRPr lang="es-ES_tradnl" sz="2200" dirty="0" smtClean="0"/>
          </a:p>
        </p:txBody>
      </p:sp>
    </p:spTree>
    <p:extLst>
      <p:ext uri="{BB962C8B-B14F-4D97-AF65-F5344CB8AC3E}">
        <p14:creationId xmlns:p14="http://schemas.microsoft.com/office/powerpoint/2010/main" val="755131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1000"/>
                                        <p:tgtEl>
                                          <p:spTgt spid="4">
                                            <p:txEl>
                                              <p:pRg st="1" end="1"/>
                                            </p:txEl>
                                          </p:spTgt>
                                        </p:tgtEl>
                                      </p:cBhvr>
                                    </p:animEffect>
                                    <p:anim calcmode="lin" valueType="num">
                                      <p:cBhvr>
                                        <p:cTn id="2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animEffect transition="in" filter="fade">
                                      <p:cBhvr>
                                        <p:cTn id="41" dur="1000"/>
                                        <p:tgtEl>
                                          <p:spTgt spid="4">
                                            <p:txEl>
                                              <p:pRg st="2" end="2"/>
                                            </p:txEl>
                                          </p:spTgt>
                                        </p:tgtEl>
                                      </p:cBhvr>
                                    </p:animEffect>
                                    <p:anim calcmode="lin" valueType="num">
                                      <p:cBhvr>
                                        <p:cTn id="4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Effect transition="in" filter="fade">
                                      <p:cBhvr>
                                        <p:cTn id="49" dur="1000"/>
                                        <p:tgtEl>
                                          <p:spTgt spid="3">
                                            <p:txEl>
                                              <p:pRg st="3" end="3"/>
                                            </p:txEl>
                                          </p:spTgt>
                                        </p:tgtEl>
                                      </p:cBhvr>
                                    </p:animEffect>
                                    <p:anim calcmode="lin" valueType="num">
                                      <p:cBhvr>
                                        <p:cTn id="5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4">
                                            <p:txEl>
                                              <p:pRg st="3" end="3"/>
                                            </p:txEl>
                                          </p:spTgt>
                                        </p:tgtEl>
                                        <p:attrNameLst>
                                          <p:attrName>style.visibility</p:attrName>
                                        </p:attrNameLst>
                                      </p:cBhvr>
                                      <p:to>
                                        <p:strVal val="visible"/>
                                      </p:to>
                                    </p:set>
                                    <p:animEffect transition="in" filter="fade">
                                      <p:cBhvr>
                                        <p:cTn id="55" dur="1000"/>
                                        <p:tgtEl>
                                          <p:spTgt spid="4">
                                            <p:txEl>
                                              <p:pRg st="3" end="3"/>
                                            </p:txEl>
                                          </p:spTgt>
                                        </p:tgtEl>
                                      </p:cBhvr>
                                    </p:animEffect>
                                    <p:anim calcmode="lin" valueType="num">
                                      <p:cBhvr>
                                        <p:cTn id="5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srcRect t="1045" b="1045"/>
          <a:stretch>
            <a:fillRect/>
          </a:stretch>
        </p:blipFill>
        <p:spPr>
          <a:xfrm>
            <a:off x="0" y="1094759"/>
            <a:ext cx="9148652" cy="5031406"/>
          </a:xfrm>
        </p:spPr>
      </p:pic>
      <p:sp>
        <p:nvSpPr>
          <p:cNvPr id="8" name="Title 1"/>
          <p:cNvSpPr>
            <a:spLocks noGrp="1"/>
          </p:cNvSpPr>
          <p:nvPr>
            <p:ph type="title"/>
          </p:nvPr>
        </p:nvSpPr>
        <p:spPr>
          <a:xfrm>
            <a:off x="254001" y="1139990"/>
            <a:ext cx="8720666" cy="790410"/>
          </a:xfrm>
        </p:spPr>
        <p:txBody>
          <a:bodyPr>
            <a:noAutofit/>
          </a:bodyPr>
          <a:lstStyle/>
          <a:p>
            <a:r>
              <a:rPr lang="en-US" sz="2800" b="1" dirty="0" smtClean="0">
                <a:solidFill>
                  <a:schemeClr val="bg1"/>
                </a:solidFill>
              </a:rPr>
              <a:t>Are Jesus’ teachings more like guidelines than actual rules?</a:t>
            </a:r>
            <a:endParaRPr lang="en-US" sz="2800" b="1" dirty="0">
              <a:solidFill>
                <a:schemeClr val="bg1"/>
              </a:solidFill>
            </a:endParaRPr>
          </a:p>
        </p:txBody>
      </p:sp>
      <p:sp>
        <p:nvSpPr>
          <p:cNvPr id="9" name="Title 1"/>
          <p:cNvSpPr txBox="1">
            <a:spLocks/>
          </p:cNvSpPr>
          <p:nvPr/>
        </p:nvSpPr>
        <p:spPr>
          <a:xfrm>
            <a:off x="389467" y="5266266"/>
            <a:ext cx="8449733" cy="100480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s-ES_tradnl" sz="2800" b="1" dirty="0" smtClean="0">
                <a:solidFill>
                  <a:srgbClr val="FFFFFF"/>
                </a:solidFill>
              </a:rPr>
              <a:t>¿Son las enseñanzas de Jesús más unas directrices que verdaderas normas?</a:t>
            </a:r>
          </a:p>
          <a:p>
            <a:endParaRPr lang="es-ES_tradnl" sz="2800" b="1" dirty="0">
              <a:solidFill>
                <a:srgbClr val="FFFFFF"/>
              </a:solidFill>
            </a:endParaRPr>
          </a:p>
        </p:txBody>
      </p:sp>
      <p:sp>
        <p:nvSpPr>
          <p:cNvPr id="10" name="&quot;No&quot; Symbol 9"/>
          <p:cNvSpPr/>
          <p:nvPr/>
        </p:nvSpPr>
        <p:spPr>
          <a:xfrm>
            <a:off x="2777067" y="1557867"/>
            <a:ext cx="4436533" cy="4199466"/>
          </a:xfrm>
          <a:prstGeom prst="noSmoking">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3555826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strVal val="4*#ppt_w"/>
                                          </p:val>
                                        </p:tav>
                                        <p:tav tm="100000">
                                          <p:val>
                                            <p:strVal val="#ppt_w"/>
                                          </p:val>
                                        </p:tav>
                                      </p:tavLst>
                                    </p:anim>
                                    <p:anim calcmode="lin" valueType="num">
                                      <p:cBhvr>
                                        <p:cTn id="8" dur="500" fill="hold"/>
                                        <p:tgtEl>
                                          <p:spTgt spid="10"/>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00FF"/>
                </a:solidFill>
              </a:rPr>
              <a:t>Jesus tells us:				</a:t>
            </a:r>
            <a:r>
              <a:rPr lang="es-ES_tradnl" sz="3600" b="1" dirty="0" smtClean="0">
                <a:solidFill>
                  <a:srgbClr val="0000FF"/>
                </a:solidFill>
              </a:rPr>
              <a:t>Jesús nos dice:</a:t>
            </a:r>
            <a:endParaRPr lang="es-ES_tradnl" sz="3600" b="1" dirty="0">
              <a:solidFill>
                <a:srgbClr val="0000FF"/>
              </a:solidFill>
            </a:endParaRPr>
          </a:p>
        </p:txBody>
      </p:sp>
      <p:sp>
        <p:nvSpPr>
          <p:cNvPr id="3" name="Content Placeholder 2"/>
          <p:cNvSpPr>
            <a:spLocks noGrp="1"/>
          </p:cNvSpPr>
          <p:nvPr>
            <p:ph sz="half" idx="1"/>
          </p:nvPr>
        </p:nvSpPr>
        <p:spPr>
          <a:xfrm>
            <a:off x="457200" y="1600200"/>
            <a:ext cx="3826933" cy="4902200"/>
          </a:xfrm>
        </p:spPr>
        <p:txBody>
          <a:bodyPr>
            <a:normAutofit lnSpcReduction="10000"/>
          </a:bodyPr>
          <a:lstStyle/>
          <a:p>
            <a:pPr marL="0" indent="0">
              <a:buNone/>
            </a:pPr>
            <a:r>
              <a:rPr lang="en-US" sz="2200" dirty="0" smtClean="0"/>
              <a:t>“When you pray, go into your room and shut the door and pray to your Father who is in secret.”</a:t>
            </a:r>
          </a:p>
          <a:p>
            <a:pPr marL="0" indent="0">
              <a:buNone/>
            </a:pPr>
            <a:r>
              <a:rPr lang="en-US" sz="2200" dirty="0" smtClean="0"/>
              <a:t>“Do </a:t>
            </a:r>
            <a:r>
              <a:rPr lang="en-US" sz="2200" dirty="0"/>
              <a:t>not let your left hand know what your right hand is doing, so that your giving may be in secret</a:t>
            </a:r>
            <a:r>
              <a:rPr lang="en-US" sz="2200" dirty="0" smtClean="0"/>
              <a:t>. </a:t>
            </a:r>
            <a:r>
              <a:rPr lang="en-US" sz="2200" dirty="0"/>
              <a:t>And your Father who sees in secret will reward you.</a:t>
            </a:r>
            <a:r>
              <a:rPr lang="en-US" sz="2200" dirty="0" smtClean="0"/>
              <a:t>”</a:t>
            </a:r>
          </a:p>
          <a:p>
            <a:pPr marL="0" indent="0">
              <a:buNone/>
            </a:pPr>
            <a:r>
              <a:rPr lang="en-US" sz="2200" dirty="0" smtClean="0"/>
              <a:t>“When </a:t>
            </a:r>
            <a:r>
              <a:rPr lang="en-US" sz="2200" dirty="0"/>
              <a:t>you fast, anoint your head and wash your face, that your fasting may not be seen by others but by your Father who is in </a:t>
            </a:r>
            <a:r>
              <a:rPr lang="en-US" sz="2200" dirty="0" smtClean="0"/>
              <a:t>secret.”</a:t>
            </a:r>
            <a:endParaRPr lang="en-US" sz="2200" dirty="0"/>
          </a:p>
          <a:p>
            <a:pPr marL="0" indent="0">
              <a:buNone/>
            </a:pPr>
            <a:endParaRPr lang="en-US" sz="2200" dirty="0"/>
          </a:p>
        </p:txBody>
      </p:sp>
      <p:sp>
        <p:nvSpPr>
          <p:cNvPr id="4" name="Content Placeholder 3"/>
          <p:cNvSpPr>
            <a:spLocks noGrp="1"/>
          </p:cNvSpPr>
          <p:nvPr>
            <p:ph sz="half" idx="2"/>
          </p:nvPr>
        </p:nvSpPr>
        <p:spPr>
          <a:xfrm>
            <a:off x="4648199" y="1600200"/>
            <a:ext cx="4157133" cy="4902200"/>
          </a:xfrm>
        </p:spPr>
        <p:txBody>
          <a:bodyPr>
            <a:noAutofit/>
          </a:bodyPr>
          <a:lstStyle/>
          <a:p>
            <a:pPr marL="0" indent="0">
              <a:buNone/>
            </a:pPr>
            <a:r>
              <a:rPr lang="en-US" sz="2200" dirty="0" smtClean="0"/>
              <a:t>“</a:t>
            </a:r>
            <a:r>
              <a:rPr lang="es-ES_tradnl" sz="2200" dirty="0" smtClean="0"/>
              <a:t>Cuando </a:t>
            </a:r>
            <a:r>
              <a:rPr lang="es-ES_tradnl" sz="2200" dirty="0"/>
              <a:t>ores, entra en tu aposento, y cuando hayas cerrado la puerta, ora a tu Padre que está en </a:t>
            </a:r>
            <a:r>
              <a:rPr lang="es-ES_tradnl" sz="2200" dirty="0" smtClean="0"/>
              <a:t>secreto.”</a:t>
            </a:r>
          </a:p>
          <a:p>
            <a:pPr marL="0" indent="0">
              <a:buNone/>
            </a:pPr>
            <a:r>
              <a:rPr lang="en-US" sz="2200" dirty="0" smtClean="0"/>
              <a:t>“</a:t>
            </a:r>
            <a:r>
              <a:rPr lang="es-ES_tradnl" sz="2200" dirty="0"/>
              <a:t>Q</a:t>
            </a:r>
            <a:r>
              <a:rPr lang="es-ES_tradnl" sz="2200" dirty="0" smtClean="0"/>
              <a:t>ue </a:t>
            </a:r>
            <a:r>
              <a:rPr lang="es-ES_tradnl" sz="2200" dirty="0"/>
              <a:t>no sepa tu mano izquierda lo que hace tu derecha, para que tu limosna sea en </a:t>
            </a:r>
            <a:r>
              <a:rPr lang="es-ES_tradnl" sz="2200" dirty="0" smtClean="0"/>
              <a:t>secreto; </a:t>
            </a:r>
            <a:r>
              <a:rPr lang="es-ES_tradnl" sz="2200" dirty="0"/>
              <a:t>y tu Padre, que ve en lo secreto, te </a:t>
            </a:r>
            <a:r>
              <a:rPr lang="es-ES_tradnl" sz="2200" dirty="0" smtClean="0"/>
              <a:t>recompensará.”</a:t>
            </a:r>
          </a:p>
          <a:p>
            <a:pPr marL="0" indent="0">
              <a:buNone/>
            </a:pPr>
            <a:r>
              <a:rPr lang="en-US" sz="2200" dirty="0" smtClean="0"/>
              <a:t>“</a:t>
            </a:r>
            <a:r>
              <a:rPr lang="es-ES_tradnl" sz="2200" dirty="0" smtClean="0"/>
              <a:t>Cuando </a:t>
            </a:r>
            <a:r>
              <a:rPr lang="es-ES_tradnl" sz="2200" dirty="0"/>
              <a:t>ayunes, unge tu cabeza y lava tu rostro,</a:t>
            </a:r>
            <a:r>
              <a:rPr lang="es-ES_tradnl" sz="2200" b="1" dirty="0"/>
              <a:t> </a:t>
            </a:r>
            <a:r>
              <a:rPr lang="es-ES_tradnl" sz="2200" dirty="0"/>
              <a:t>para no hacer ver a los hombres que ayunas, sino a tu Padre que está en </a:t>
            </a:r>
            <a:r>
              <a:rPr lang="es-ES_tradnl" sz="2200" dirty="0" smtClean="0"/>
              <a:t>secreto.”</a:t>
            </a:r>
            <a:endParaRPr lang="en-US" sz="2200" dirty="0"/>
          </a:p>
        </p:txBody>
      </p:sp>
    </p:spTree>
    <p:extLst>
      <p:ext uri="{BB962C8B-B14F-4D97-AF65-F5344CB8AC3E}">
        <p14:creationId xmlns:p14="http://schemas.microsoft.com/office/powerpoint/2010/main" val="52441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Effect transition="in" filter="fade">
                                      <p:cBhvr>
                                        <p:cTn id="27" dur="1000"/>
                                        <p:tgtEl>
                                          <p:spTgt spid="4">
                                            <p:txEl>
                                              <p:pRg st="1" end="1"/>
                                            </p:txEl>
                                          </p:spTgt>
                                        </p:tgtEl>
                                      </p:cBhvr>
                                    </p:animEffect>
                                    <p:anim calcmode="lin" valueType="num">
                                      <p:cBhvr>
                                        <p:cTn id="2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4">
                                            <p:txEl>
                                              <p:pRg st="2" end="2"/>
                                            </p:txEl>
                                          </p:spTgt>
                                        </p:tgtEl>
                                        <p:attrNameLst>
                                          <p:attrName>style.visibility</p:attrName>
                                        </p:attrNameLst>
                                      </p:cBhvr>
                                      <p:to>
                                        <p:strVal val="visible"/>
                                      </p:to>
                                    </p:set>
                                    <p:animEffect transition="in" filter="fade">
                                      <p:cBhvr>
                                        <p:cTn id="41" dur="1000"/>
                                        <p:tgtEl>
                                          <p:spTgt spid="4">
                                            <p:txEl>
                                              <p:pRg st="2" end="2"/>
                                            </p:txEl>
                                          </p:spTgt>
                                        </p:tgtEl>
                                      </p:cBhvr>
                                    </p:animEffect>
                                    <p:anim calcmode="lin" valueType="num">
                                      <p:cBhvr>
                                        <p:cTn id="4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92667" y="1600200"/>
            <a:ext cx="3759200" cy="4525963"/>
          </a:xfrm>
        </p:spPr>
        <p:txBody>
          <a:bodyPr>
            <a:normAutofit fontScale="92500" lnSpcReduction="10000"/>
          </a:bodyPr>
          <a:lstStyle/>
          <a:p>
            <a:pPr marL="0" indent="0">
              <a:buNone/>
            </a:pPr>
            <a:r>
              <a:rPr lang="en-US" sz="2400" b="1" dirty="0" smtClean="0"/>
              <a:t>Matthew 5:14-16</a:t>
            </a:r>
          </a:p>
          <a:p>
            <a:pPr marL="0" indent="0">
              <a:buNone/>
            </a:pPr>
            <a:r>
              <a:rPr lang="en-US" sz="2400" dirty="0" smtClean="0"/>
              <a:t>“You </a:t>
            </a:r>
            <a:r>
              <a:rPr lang="en-US" sz="2400" dirty="0"/>
              <a:t>are the light of the world. A city set on a hill cannot be hidden. Nor do people light a lamp and put it under a basket, but on a stand, and it gives light to all in the house. </a:t>
            </a:r>
            <a:endParaRPr lang="en-US" sz="2400" dirty="0" smtClean="0"/>
          </a:p>
          <a:p>
            <a:pPr marL="0" indent="0">
              <a:buNone/>
            </a:pPr>
            <a:r>
              <a:rPr lang="en-US" sz="2400" dirty="0" smtClean="0"/>
              <a:t>“In </a:t>
            </a:r>
            <a:r>
              <a:rPr lang="en-US" sz="2400" dirty="0"/>
              <a:t>the same way, let your light shine before others, so that they may see your good works and give glory to your Father who is in </a:t>
            </a:r>
            <a:r>
              <a:rPr lang="en-US" sz="2400" dirty="0" smtClean="0"/>
              <a:t>heaven.”</a:t>
            </a:r>
            <a:endParaRPr lang="en-US" sz="2400" dirty="0"/>
          </a:p>
        </p:txBody>
      </p:sp>
      <p:sp>
        <p:nvSpPr>
          <p:cNvPr id="4" name="Content Placeholder 3"/>
          <p:cNvSpPr>
            <a:spLocks noGrp="1"/>
          </p:cNvSpPr>
          <p:nvPr>
            <p:ph sz="half" idx="2"/>
          </p:nvPr>
        </p:nvSpPr>
        <p:spPr>
          <a:xfrm>
            <a:off x="4639732" y="1600200"/>
            <a:ext cx="4047067" cy="4525963"/>
          </a:xfrm>
        </p:spPr>
        <p:txBody>
          <a:bodyPr>
            <a:normAutofit fontScale="92500" lnSpcReduction="10000"/>
          </a:bodyPr>
          <a:lstStyle/>
          <a:p>
            <a:pPr marL="0" indent="0">
              <a:buNone/>
            </a:pPr>
            <a:r>
              <a:rPr lang="es-ES_tradnl" sz="2400" b="1" smtClean="0"/>
              <a:t>Mateo 5:14-16</a:t>
            </a:r>
          </a:p>
          <a:p>
            <a:pPr marL="0" indent="0">
              <a:buNone/>
            </a:pPr>
            <a:r>
              <a:rPr lang="es-ES_tradnl" sz="2400" smtClean="0"/>
              <a:t>“Vosotros sois la luz del mundo. Una ciudad situada sobre un monte no se puede ocultar;</a:t>
            </a:r>
            <a:r>
              <a:rPr lang="es-ES_tradnl" sz="2400" b="1" smtClean="0"/>
              <a:t> </a:t>
            </a:r>
            <a:r>
              <a:rPr lang="es-ES_tradnl" sz="2400" smtClean="0"/>
              <a:t>ni se enciende una lámpara y se pone debajo de un almud, sino sobre el candelero, y alumbra a todos los que están en la casa. </a:t>
            </a:r>
            <a:endParaRPr lang="es-ES_tradnl" sz="2400" b="1" smtClean="0"/>
          </a:p>
          <a:p>
            <a:pPr marL="0" indent="0">
              <a:buNone/>
            </a:pPr>
            <a:r>
              <a:rPr lang="es-ES_tradnl" sz="2400" b="1" smtClean="0"/>
              <a:t>“</a:t>
            </a:r>
            <a:r>
              <a:rPr lang="es-ES_tradnl" sz="2400" smtClean="0"/>
              <a:t>Así brille vuestra luz delante de los hombres, para que vean vuestras buenas acciones y glorifiquen a vuestro Padre que está en los cielos.”</a:t>
            </a:r>
            <a:endParaRPr lang="es-ES_tradnl" sz="2400"/>
          </a:p>
        </p:txBody>
      </p:sp>
      <p:sp>
        <p:nvSpPr>
          <p:cNvPr id="6" name="Title 3"/>
          <p:cNvSpPr>
            <a:spLocks noGrp="1"/>
          </p:cNvSpPr>
          <p:nvPr>
            <p:ph type="title"/>
          </p:nvPr>
        </p:nvSpPr>
        <p:spPr>
          <a:xfrm>
            <a:off x="457200" y="347134"/>
            <a:ext cx="8229600" cy="1143000"/>
          </a:xfrm>
        </p:spPr>
        <p:txBody>
          <a:bodyPr>
            <a:noAutofit/>
          </a:bodyPr>
          <a:lstStyle/>
          <a:p>
            <a:r>
              <a:rPr lang="en-US" sz="3000" b="1" dirty="0" smtClean="0">
                <a:solidFill>
                  <a:srgbClr val="FF0000"/>
                </a:solidFill>
              </a:rPr>
              <a:t>A Contradiction?</a:t>
            </a:r>
            <a:br>
              <a:rPr lang="en-US" sz="3000" b="1" dirty="0" smtClean="0">
                <a:solidFill>
                  <a:srgbClr val="FF0000"/>
                </a:solidFill>
              </a:rPr>
            </a:br>
            <a:r>
              <a:rPr lang="es-ES_tradnl" sz="3000" b="1" i="1" dirty="0" smtClean="0">
                <a:solidFill>
                  <a:srgbClr val="FF0000"/>
                </a:solidFill>
              </a:rPr>
              <a:t>¿Una Contradicción?</a:t>
            </a:r>
            <a:endParaRPr lang="es-ES_tradnl" sz="3000" b="1" i="1" dirty="0">
              <a:solidFill>
                <a:srgbClr val="FF0000"/>
              </a:solidFill>
            </a:endParaRPr>
          </a:p>
        </p:txBody>
      </p:sp>
      <p:sp>
        <p:nvSpPr>
          <p:cNvPr id="7" name="Title 3"/>
          <p:cNvSpPr txBox="1">
            <a:spLocks/>
          </p:cNvSpPr>
          <p:nvPr/>
        </p:nvSpPr>
        <p:spPr>
          <a:xfrm>
            <a:off x="304799" y="292101"/>
            <a:ext cx="8551333"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rgbClr val="0000FF"/>
                </a:solidFill>
              </a:rPr>
              <a:t>Light</a:t>
            </a:r>
            <a:r>
              <a:rPr lang="en-US" sz="3200" b="1" dirty="0">
                <a:solidFill>
                  <a:srgbClr val="0000FF"/>
                </a:solidFill>
              </a:rPr>
              <a:t>, by its nature, will be noticed</a:t>
            </a:r>
            <a:r>
              <a:rPr lang="en-US" sz="3200" b="1" dirty="0" smtClean="0">
                <a:solidFill>
                  <a:srgbClr val="0000FF"/>
                </a:solidFill>
              </a:rPr>
              <a:t>.</a:t>
            </a:r>
            <a:br>
              <a:rPr lang="en-US" sz="3200" b="1" dirty="0" smtClean="0">
                <a:solidFill>
                  <a:srgbClr val="0000FF"/>
                </a:solidFill>
              </a:rPr>
            </a:br>
            <a:r>
              <a:rPr lang="es-ES_tradnl" sz="3200" b="1" i="1" dirty="0" smtClean="0">
                <a:solidFill>
                  <a:srgbClr val="0000FF"/>
                </a:solidFill>
              </a:rPr>
              <a:t>La </a:t>
            </a:r>
            <a:r>
              <a:rPr lang="es-ES_tradnl" sz="3200" b="1" i="1" dirty="0">
                <a:solidFill>
                  <a:srgbClr val="0000FF"/>
                </a:solidFill>
              </a:rPr>
              <a:t>luz, por su naturaleza, será </a:t>
            </a:r>
            <a:r>
              <a:rPr lang="es-ES_tradnl" sz="3200" b="1" i="1" dirty="0" smtClean="0">
                <a:solidFill>
                  <a:srgbClr val="0000FF"/>
                </a:solidFill>
              </a:rPr>
              <a:t>notada.</a:t>
            </a:r>
            <a:endParaRPr lang="es-ES_tradnl" sz="3200" b="1" i="1" dirty="0">
              <a:solidFill>
                <a:srgbClr val="0000FF"/>
              </a:solidFill>
            </a:endParaRPr>
          </a:p>
        </p:txBody>
      </p:sp>
    </p:spTree>
    <p:extLst>
      <p:ext uri="{BB962C8B-B14F-4D97-AF65-F5344CB8AC3E}">
        <p14:creationId xmlns:p14="http://schemas.microsoft.com/office/powerpoint/2010/main" val="3695310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1" nodeType="click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xit" presetSubtype="0" fill="hold" grpId="0" nodeType="clickEffect">
                                  <p:stCondLst>
                                    <p:cond delay="0"/>
                                  </p:stCondLst>
                                  <p:iterate type="lt">
                                    <p:tmPct val="0"/>
                                  </p:iterate>
                                  <p:childTnLst>
                                    <p:animEffect transition="out" filter="fade">
                                      <p:cBhvr>
                                        <p:cTn id="15" dur="1000"/>
                                        <p:tgtEl>
                                          <p:spTgt spid="6">
                                            <p:txEl>
                                              <p:pRg st="0" end="0"/>
                                            </p:txEl>
                                          </p:spTgt>
                                        </p:tgtEl>
                                      </p:cBhvr>
                                    </p:animEffect>
                                    <p:anim calcmode="lin" valueType="num">
                                      <p:cBhvr>
                                        <p:cTn id="16" dur="1000"/>
                                        <p:tgtEl>
                                          <p:spTgt spid="6">
                                            <p:txEl>
                                              <p:pRg st="0" end="0"/>
                                            </p:txEl>
                                          </p:spTgt>
                                        </p:tgtEl>
                                        <p:attrNameLst>
                                          <p:attrName>ppt_x</p:attrName>
                                        </p:attrNameLst>
                                      </p:cBhvr>
                                      <p:tavLst>
                                        <p:tav tm="0">
                                          <p:val>
                                            <p:strVal val="ppt_x"/>
                                          </p:val>
                                        </p:tav>
                                        <p:tav tm="100000">
                                          <p:val>
                                            <p:strVal val="ppt_x"/>
                                          </p:val>
                                        </p:tav>
                                      </p:tavLst>
                                    </p:anim>
                                    <p:anim calcmode="lin" valueType="num">
                                      <p:cBhvr>
                                        <p:cTn id="17" dur="1000"/>
                                        <p:tgtEl>
                                          <p:spTgt spid="6">
                                            <p:txEl>
                                              <p:pRg st="0" end="0"/>
                                            </p:txEl>
                                          </p:spTgt>
                                        </p:tgtEl>
                                        <p:attrNameLst>
                                          <p:attrName>ppt_y</p:attrName>
                                        </p:attrNameLst>
                                      </p:cBhvr>
                                      <p:tavLst>
                                        <p:tav tm="0">
                                          <p:val>
                                            <p:strVal val="ppt_y"/>
                                          </p:val>
                                        </p:tav>
                                        <p:tav tm="100000">
                                          <p:val>
                                            <p:strVal val="ppt_y+.1"/>
                                          </p:val>
                                        </p:tav>
                                      </p:tavLst>
                                    </p:anim>
                                    <p:set>
                                      <p:cBhvr>
                                        <p:cTn id="18" dur="1" fill="hold">
                                          <p:stCondLst>
                                            <p:cond delay="999"/>
                                          </p:stCondLst>
                                        </p:cTn>
                                        <p:tgtEl>
                                          <p:spTgt spid="6">
                                            <p:txEl>
                                              <p:pRg st="0" end="0"/>
                                            </p:txEl>
                                          </p:spTgt>
                                        </p:tgtEl>
                                        <p:attrNameLst>
                                          <p:attrName>style.visibility</p:attrName>
                                        </p:attrNameLst>
                                      </p:cBhvr>
                                      <p:to>
                                        <p:strVal val="hidden"/>
                                      </p:to>
                                    </p:set>
                                  </p:childTnLst>
                                </p:cTn>
                              </p:par>
                              <p:par>
                                <p:cTn id="19" presetID="42" presetClass="entr" presetSubtype="0" fill="hold" grpId="0" nodeType="withEffect">
                                  <p:stCondLst>
                                    <p:cond delay="50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6" grpId="1" build="allAtOnce"/>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00FF"/>
                </a:solidFill>
              </a:rPr>
              <a:t>Light, by its nature, will be noticed.</a:t>
            </a:r>
            <a:br>
              <a:rPr lang="en-US" sz="3200" b="1" dirty="0" smtClean="0">
                <a:solidFill>
                  <a:srgbClr val="0000FF"/>
                </a:solidFill>
              </a:rPr>
            </a:br>
            <a:r>
              <a:rPr lang="es-ES_tradnl" sz="3200" b="1" i="1" dirty="0" smtClean="0">
                <a:solidFill>
                  <a:srgbClr val="0000FF"/>
                </a:solidFill>
              </a:rPr>
              <a:t>La luz, por su naturaleza, será notada.</a:t>
            </a:r>
            <a:endParaRPr lang="es-ES_tradnl" sz="3200" b="1" i="1" dirty="0">
              <a:solidFill>
                <a:srgbClr val="0000FF"/>
              </a:solidFill>
            </a:endParaRPr>
          </a:p>
        </p:txBody>
      </p:sp>
      <p:sp>
        <p:nvSpPr>
          <p:cNvPr id="3" name="Content Placeholder 2"/>
          <p:cNvSpPr>
            <a:spLocks noGrp="1"/>
          </p:cNvSpPr>
          <p:nvPr>
            <p:ph sz="half" idx="1"/>
          </p:nvPr>
        </p:nvSpPr>
        <p:spPr>
          <a:xfrm>
            <a:off x="592667" y="1600200"/>
            <a:ext cx="3759200" cy="4525963"/>
          </a:xfrm>
        </p:spPr>
        <p:txBody>
          <a:bodyPr>
            <a:normAutofit/>
          </a:bodyPr>
          <a:lstStyle/>
          <a:p>
            <a:pPr marL="0" indent="0">
              <a:buNone/>
            </a:pPr>
            <a:r>
              <a:rPr lang="en-US" sz="2400" b="1" dirty="0" smtClean="0"/>
              <a:t>1 Timothy 5:24-25</a:t>
            </a:r>
          </a:p>
          <a:p>
            <a:pPr marL="0" indent="0">
              <a:buNone/>
            </a:pPr>
            <a:r>
              <a:rPr lang="en-US" sz="2400" dirty="0" smtClean="0"/>
              <a:t>“</a:t>
            </a:r>
            <a:r>
              <a:rPr lang="en-US" sz="2400" dirty="0"/>
              <a:t>The sins of some people are conspicuous, going before them to judgment, but the sins of others appear later. </a:t>
            </a:r>
            <a:endParaRPr lang="en-US" sz="2400" dirty="0" smtClean="0"/>
          </a:p>
          <a:p>
            <a:pPr marL="0" indent="0">
              <a:buNone/>
            </a:pPr>
            <a:r>
              <a:rPr lang="en-US" sz="2400" dirty="0" smtClean="0"/>
              <a:t>“So </a:t>
            </a:r>
            <a:r>
              <a:rPr lang="en-US" sz="2400" dirty="0"/>
              <a:t>also good works are conspicuous, and even those that are not cannot remain </a:t>
            </a:r>
            <a:r>
              <a:rPr lang="en-US" sz="2400" dirty="0" smtClean="0"/>
              <a:t>hidden.”</a:t>
            </a:r>
            <a:endParaRPr lang="en-US" sz="2400" dirty="0"/>
          </a:p>
        </p:txBody>
      </p:sp>
      <p:sp>
        <p:nvSpPr>
          <p:cNvPr id="4" name="Content Placeholder 3"/>
          <p:cNvSpPr>
            <a:spLocks noGrp="1"/>
          </p:cNvSpPr>
          <p:nvPr>
            <p:ph sz="half" idx="2"/>
          </p:nvPr>
        </p:nvSpPr>
        <p:spPr>
          <a:xfrm>
            <a:off x="4639732" y="1600200"/>
            <a:ext cx="4047067" cy="4525963"/>
          </a:xfrm>
        </p:spPr>
        <p:txBody>
          <a:bodyPr>
            <a:normAutofit/>
          </a:bodyPr>
          <a:lstStyle/>
          <a:p>
            <a:pPr marL="0" indent="0">
              <a:buNone/>
            </a:pPr>
            <a:r>
              <a:rPr lang="es-ES_tradnl" sz="2400" b="1" dirty="0" smtClean="0"/>
              <a:t>1 Timoteo 5:24-25</a:t>
            </a:r>
          </a:p>
          <a:p>
            <a:pPr marL="0" indent="0">
              <a:buNone/>
            </a:pPr>
            <a:r>
              <a:rPr lang="es-ES_tradnl" sz="2400" dirty="0" smtClean="0"/>
              <a:t>“Los pecados de algunos hombres son ya evidentes, yendo delante de ellos al juicio; mas a otros, sus pecados los siguen.</a:t>
            </a:r>
            <a:r>
              <a:rPr lang="es-ES_tradnl" sz="2400" b="1" dirty="0" smtClean="0"/>
              <a:t> </a:t>
            </a:r>
          </a:p>
          <a:p>
            <a:pPr marL="0" indent="0">
              <a:buNone/>
            </a:pPr>
            <a:r>
              <a:rPr lang="es-ES_tradnl" sz="2400" b="1" dirty="0" smtClean="0"/>
              <a:t>“</a:t>
            </a:r>
            <a:r>
              <a:rPr lang="es-ES_tradnl" sz="2400" dirty="0" smtClean="0"/>
              <a:t>De la misma manera, las buenas obras son evidentes, y las que no lo son no se pueden ocultar.”</a:t>
            </a:r>
            <a:endParaRPr lang="es-ES_tradnl" sz="2400" dirty="0"/>
          </a:p>
        </p:txBody>
      </p:sp>
    </p:spTree>
    <p:extLst>
      <p:ext uri="{BB962C8B-B14F-4D97-AF65-F5344CB8AC3E}">
        <p14:creationId xmlns:p14="http://schemas.microsoft.com/office/powerpoint/2010/main" val="1761026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1343"/>
            <a:ext cx="8229600" cy="1143000"/>
          </a:xfrm>
        </p:spPr>
        <p:txBody>
          <a:bodyPr>
            <a:noAutofit/>
          </a:bodyPr>
          <a:lstStyle/>
          <a:p>
            <a:r>
              <a:rPr lang="en-US" sz="3200" b="1" dirty="0" smtClean="0">
                <a:solidFill>
                  <a:srgbClr val="0000FF"/>
                </a:solidFill>
              </a:rPr>
              <a:t>Righteous Deeds</a:t>
            </a:r>
            <a:br>
              <a:rPr lang="en-US" sz="3200" b="1" dirty="0" smtClean="0">
                <a:solidFill>
                  <a:srgbClr val="0000FF"/>
                </a:solidFill>
              </a:rPr>
            </a:br>
            <a:r>
              <a:rPr lang="es-ES_tradnl" sz="3200" b="1" i="1" dirty="0" smtClean="0">
                <a:solidFill>
                  <a:srgbClr val="0000FF"/>
                </a:solidFill>
              </a:rPr>
              <a:t>Hechos Justos</a:t>
            </a:r>
            <a:endParaRPr lang="es-ES_tradnl" sz="3200" b="1" i="1" dirty="0">
              <a:solidFill>
                <a:srgbClr val="0000FF"/>
              </a:solidFill>
            </a:endParaRPr>
          </a:p>
        </p:txBody>
      </p:sp>
      <p:sp>
        <p:nvSpPr>
          <p:cNvPr id="3" name="Content Placeholder 2"/>
          <p:cNvSpPr>
            <a:spLocks noGrp="1"/>
          </p:cNvSpPr>
          <p:nvPr>
            <p:ph sz="half" idx="1"/>
          </p:nvPr>
        </p:nvSpPr>
        <p:spPr>
          <a:xfrm>
            <a:off x="457199" y="1294344"/>
            <a:ext cx="4190999" cy="5377390"/>
          </a:xfrm>
        </p:spPr>
        <p:txBody>
          <a:bodyPr>
            <a:noAutofit/>
          </a:bodyPr>
          <a:lstStyle/>
          <a:p>
            <a:pPr>
              <a:buNone/>
            </a:pPr>
            <a:r>
              <a:rPr lang="en-US" sz="2000" b="1" dirty="0" smtClean="0"/>
              <a:t>Matthew 6:1-4</a:t>
            </a:r>
          </a:p>
          <a:p>
            <a:pPr>
              <a:buNone/>
            </a:pPr>
            <a:r>
              <a:rPr lang="en-US" sz="2000" dirty="0" smtClean="0"/>
              <a:t>Beware of practicing your righteousness before other people in order to be seen by them, for then you will have no reward from your Father who is in heaven.</a:t>
            </a:r>
          </a:p>
        </p:txBody>
      </p:sp>
      <p:sp>
        <p:nvSpPr>
          <p:cNvPr id="5" name="Content Placeholder 4"/>
          <p:cNvSpPr>
            <a:spLocks noGrp="1"/>
          </p:cNvSpPr>
          <p:nvPr>
            <p:ph sz="half" idx="2"/>
          </p:nvPr>
        </p:nvSpPr>
        <p:spPr>
          <a:xfrm>
            <a:off x="4648199" y="1294344"/>
            <a:ext cx="4157133" cy="5377390"/>
          </a:xfrm>
        </p:spPr>
        <p:txBody>
          <a:bodyPr>
            <a:noAutofit/>
          </a:bodyPr>
          <a:lstStyle/>
          <a:p>
            <a:pPr>
              <a:buNone/>
            </a:pPr>
            <a:r>
              <a:rPr lang="es-ES_tradnl" sz="2000" b="1" dirty="0" smtClean="0"/>
              <a:t>Mateo 6:1-4</a:t>
            </a:r>
          </a:p>
          <a:p>
            <a:pPr>
              <a:buNone/>
            </a:pPr>
            <a:r>
              <a:rPr lang="es-ES_tradnl" sz="2000" dirty="0" smtClean="0"/>
              <a:t>Cuidad de no practicar vuestra justicia delante de los hombres para ser vistos por ellos; de otra manera no tendréis recompensa de vuestro Padre que está en los cielos.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1343"/>
            <a:ext cx="8229600" cy="1143000"/>
          </a:xfrm>
        </p:spPr>
        <p:txBody>
          <a:bodyPr>
            <a:noAutofit/>
          </a:bodyPr>
          <a:lstStyle/>
          <a:p>
            <a:r>
              <a:rPr lang="en-US" sz="3200" b="1" dirty="0" smtClean="0">
                <a:solidFill>
                  <a:srgbClr val="0000FF"/>
                </a:solidFill>
              </a:rPr>
              <a:t>Righteous Deeds</a:t>
            </a:r>
            <a:br>
              <a:rPr lang="en-US" sz="3200" b="1" dirty="0" smtClean="0">
                <a:solidFill>
                  <a:srgbClr val="0000FF"/>
                </a:solidFill>
              </a:rPr>
            </a:br>
            <a:r>
              <a:rPr lang="es-ES_tradnl" sz="3200" b="1" i="1" dirty="0" smtClean="0">
                <a:solidFill>
                  <a:srgbClr val="0000FF"/>
                </a:solidFill>
              </a:rPr>
              <a:t>Hechos Justos</a:t>
            </a:r>
            <a:endParaRPr lang="es-ES_tradnl" sz="3200" b="1" i="1" dirty="0">
              <a:solidFill>
                <a:srgbClr val="0000FF"/>
              </a:solidFill>
            </a:endParaRPr>
          </a:p>
        </p:txBody>
      </p:sp>
      <p:sp>
        <p:nvSpPr>
          <p:cNvPr id="3" name="Content Placeholder 2"/>
          <p:cNvSpPr>
            <a:spLocks noGrp="1"/>
          </p:cNvSpPr>
          <p:nvPr>
            <p:ph sz="half" idx="1"/>
          </p:nvPr>
        </p:nvSpPr>
        <p:spPr>
          <a:xfrm>
            <a:off x="457199" y="1294344"/>
            <a:ext cx="4190999" cy="5377390"/>
          </a:xfrm>
        </p:spPr>
        <p:txBody>
          <a:bodyPr>
            <a:noAutofit/>
          </a:bodyPr>
          <a:lstStyle/>
          <a:p>
            <a:pPr>
              <a:buNone/>
            </a:pPr>
            <a:r>
              <a:rPr lang="en-US" sz="2000" b="1" dirty="0" smtClean="0"/>
              <a:t>Matthew 6:1-4</a:t>
            </a:r>
          </a:p>
          <a:p>
            <a:pPr>
              <a:buNone/>
            </a:pPr>
            <a:r>
              <a:rPr lang="en-US" sz="2000" dirty="0" smtClean="0">
                <a:solidFill>
                  <a:schemeClr val="bg1">
                    <a:lumMod val="65000"/>
                  </a:schemeClr>
                </a:solidFill>
              </a:rPr>
              <a:t>Beware of practicing your righteousness before other people in order to be seen by them, for then you will have no reward from your Father who is in heaven.</a:t>
            </a:r>
          </a:p>
          <a:p>
            <a:pPr>
              <a:buNone/>
            </a:pPr>
            <a:r>
              <a:rPr lang="en-US" sz="2000" dirty="0" smtClean="0"/>
              <a:t>…When you give to the needy, sound no trumpet before you, as the hypocrites do in the synagogues and in the streets, that they may be praised by others… But when you give to the needy, do not let your left hand know what your right hand is doing, so that your giving may be in secret. And your Father who sees in secret will reward you.</a:t>
            </a:r>
            <a:endParaRPr lang="en-US" sz="2000" dirty="0"/>
          </a:p>
        </p:txBody>
      </p:sp>
      <p:sp>
        <p:nvSpPr>
          <p:cNvPr id="5" name="Content Placeholder 4"/>
          <p:cNvSpPr>
            <a:spLocks noGrp="1"/>
          </p:cNvSpPr>
          <p:nvPr>
            <p:ph sz="half" idx="2"/>
          </p:nvPr>
        </p:nvSpPr>
        <p:spPr>
          <a:xfrm>
            <a:off x="4648199" y="1294344"/>
            <a:ext cx="4157133" cy="5377390"/>
          </a:xfrm>
        </p:spPr>
        <p:txBody>
          <a:bodyPr>
            <a:noAutofit/>
          </a:bodyPr>
          <a:lstStyle/>
          <a:p>
            <a:pPr>
              <a:buNone/>
            </a:pPr>
            <a:r>
              <a:rPr lang="es-ES_tradnl" sz="2000" b="1" dirty="0" smtClean="0"/>
              <a:t>Mateo 6:1-4</a:t>
            </a:r>
          </a:p>
          <a:p>
            <a:pPr>
              <a:buNone/>
            </a:pPr>
            <a:r>
              <a:rPr lang="es-ES_tradnl" sz="2000" dirty="0" smtClean="0">
                <a:solidFill>
                  <a:srgbClr val="A6A6A6"/>
                </a:solidFill>
              </a:rPr>
              <a:t>Cuidad de no practicar vuestra justicia delante de los hombres para ser vistos por ellos; de otra manera no tendréis recompensa de vuestro Padre que está en los cielos. </a:t>
            </a:r>
          </a:p>
          <a:p>
            <a:pPr>
              <a:buNone/>
            </a:pPr>
            <a:r>
              <a:rPr lang="es-ES_tradnl" sz="2000" dirty="0" smtClean="0"/>
              <a:t>…Cuando des limosna, no toques trompeta delante de ti, como hacen los hipócritas en las sinagogas y en las calles, para ser alabados por los hombres… Pero tú, cuando des limosna, que no sepa tu mano izquierda lo que hace tu derecha, para que tu limosna sea en secreto; y tu Padre, que ve en lo secreto, te recompensará.</a:t>
            </a:r>
            <a:endParaRPr lang="es-ES_tradnl" sz="2000" dirty="0"/>
          </a:p>
        </p:txBody>
      </p:sp>
    </p:spTree>
    <p:extLst>
      <p:ext uri="{BB962C8B-B14F-4D97-AF65-F5344CB8AC3E}">
        <p14:creationId xmlns:p14="http://schemas.microsoft.com/office/powerpoint/2010/main" val="2913853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a:bodyPr>
          <a:lstStyle/>
          <a:p>
            <a:pPr>
              <a:buNone/>
            </a:pPr>
            <a:r>
              <a:rPr lang="en-US" sz="2200" dirty="0"/>
              <a:t>W</a:t>
            </a:r>
            <a:r>
              <a:rPr lang="en-US" sz="2200" dirty="0" smtClean="0"/>
              <a:t>hen you pray, you must not be like the hypocrites. For they love to stand and pray in the synagogues and at the street corners, that they may be seen by others… </a:t>
            </a:r>
          </a:p>
          <a:p>
            <a:pPr>
              <a:buNone/>
            </a:pPr>
            <a:r>
              <a:rPr lang="en-US" sz="2200" dirty="0" smtClean="0"/>
              <a:t>But when you pray, go into your room and shut the door and pray to your Father who is in secret. (Matthew 6:5-6)</a:t>
            </a:r>
            <a:endParaRPr lang="en-US" sz="2200" dirty="0"/>
          </a:p>
        </p:txBody>
      </p:sp>
      <p:sp>
        <p:nvSpPr>
          <p:cNvPr id="5" name="Content Placeholder 4"/>
          <p:cNvSpPr>
            <a:spLocks noGrp="1"/>
          </p:cNvSpPr>
          <p:nvPr>
            <p:ph sz="half" idx="2"/>
          </p:nvPr>
        </p:nvSpPr>
        <p:spPr/>
        <p:txBody>
          <a:bodyPr>
            <a:normAutofit/>
          </a:bodyPr>
          <a:lstStyle/>
          <a:p>
            <a:pPr>
              <a:buNone/>
            </a:pPr>
            <a:r>
              <a:rPr lang="es-ES_tradnl" sz="2200" dirty="0" smtClean="0"/>
              <a:t>Cuando oréis, no seáis como los hipócritas; porque a ellos les gusta ponerse en pie y orar en las sinagogas y en las esquinas de las calles, para ser vistos por los hombres… </a:t>
            </a:r>
          </a:p>
          <a:p>
            <a:pPr>
              <a:buNone/>
            </a:pPr>
            <a:r>
              <a:rPr lang="es-ES_tradnl" sz="2200" dirty="0" smtClean="0"/>
              <a:t>Pero tú, cuando ores, entra en tu aposento, y cuando hayas cerrado la puerta, ora a tu Padre que está en secreto. (Mateo 6:5-6)</a:t>
            </a:r>
            <a:endParaRPr lang="es-ES_tradnl" sz="22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smtClean="0">
                <a:solidFill>
                  <a:srgbClr val="0000FF"/>
                </a:solidFill>
              </a:rPr>
              <a:t>Jesus Continues His Theme</a:t>
            </a:r>
            <a:br>
              <a:rPr lang="en-US" sz="3200" b="1" dirty="0" smtClean="0">
                <a:solidFill>
                  <a:srgbClr val="0000FF"/>
                </a:solidFill>
              </a:rPr>
            </a:br>
            <a:r>
              <a:rPr lang="es-ES_tradnl" sz="3200" b="1" i="1" dirty="0" smtClean="0">
                <a:solidFill>
                  <a:srgbClr val="0000FF"/>
                </a:solidFill>
              </a:rPr>
              <a:t>Jesús Continua Su Tema</a:t>
            </a:r>
            <a:endParaRPr lang="es-ES_tradnl" sz="3200" b="1" i="1" dirty="0">
              <a:solidFill>
                <a:srgbClr val="0000FF"/>
              </a:solidFill>
            </a:endParaRPr>
          </a:p>
        </p:txBody>
      </p:sp>
      <p:sp>
        <p:nvSpPr>
          <p:cNvPr id="3" name="Content Placeholder 2"/>
          <p:cNvSpPr>
            <a:spLocks noGrp="1"/>
          </p:cNvSpPr>
          <p:nvPr>
            <p:ph sz="half" idx="1"/>
          </p:nvPr>
        </p:nvSpPr>
        <p:spPr>
          <a:xfrm>
            <a:off x="457200" y="1600200"/>
            <a:ext cx="4038600" cy="4953000"/>
          </a:xfrm>
        </p:spPr>
        <p:txBody>
          <a:bodyPr>
            <a:noAutofit/>
          </a:bodyPr>
          <a:lstStyle/>
          <a:p>
            <a:pPr>
              <a:buNone/>
            </a:pPr>
            <a:r>
              <a:rPr lang="en-US" sz="2200" dirty="0"/>
              <a:t>“And when you fast, do not look gloomy like the hypocrites, for they disfigure their faces that their fasting may be seen by others. Truly, I say to you, they have received their reward. </a:t>
            </a:r>
            <a:endParaRPr lang="en-US" sz="2200" dirty="0" smtClean="0"/>
          </a:p>
          <a:p>
            <a:pPr>
              <a:buNone/>
            </a:pPr>
            <a:r>
              <a:rPr lang="en-US" sz="2200" dirty="0" smtClean="0"/>
              <a:t>But </a:t>
            </a:r>
            <a:r>
              <a:rPr lang="en-US" sz="2200" dirty="0"/>
              <a:t>when you fast, anoint your head and wash your face, that your fasting may not be seen by others but by your Father who is in secret. And your Father who sees in secret will reward </a:t>
            </a:r>
            <a:r>
              <a:rPr lang="en-US" sz="2200" dirty="0" smtClean="0"/>
              <a:t>you.” (16 - 18)</a:t>
            </a:r>
            <a:endParaRPr lang="en-US" sz="2200" dirty="0"/>
          </a:p>
        </p:txBody>
      </p:sp>
      <p:sp>
        <p:nvSpPr>
          <p:cNvPr id="5" name="Content Placeholder 4"/>
          <p:cNvSpPr>
            <a:spLocks noGrp="1"/>
          </p:cNvSpPr>
          <p:nvPr>
            <p:ph sz="half" idx="2"/>
          </p:nvPr>
        </p:nvSpPr>
        <p:spPr>
          <a:xfrm>
            <a:off x="4648199" y="1600200"/>
            <a:ext cx="4174067" cy="4953000"/>
          </a:xfrm>
        </p:spPr>
        <p:txBody>
          <a:bodyPr>
            <a:normAutofit/>
          </a:bodyPr>
          <a:lstStyle/>
          <a:p>
            <a:pPr>
              <a:buNone/>
            </a:pPr>
            <a:r>
              <a:rPr lang="es-ES_tradnl" sz="2200" dirty="0" smtClean="0"/>
              <a:t>“Y cuando ayunéis, no pongáis cara triste, como los hipócritas; porque ellos desfiguran sus rostros para mostrar a los hombres que están ayunando. En verdad os digo </a:t>
            </a:r>
            <a:r>
              <a:rPr lang="es-ES_tradnl" sz="2200" i="1" dirty="0" smtClean="0"/>
              <a:t>que ya</a:t>
            </a:r>
            <a:r>
              <a:rPr lang="es-ES_tradnl" sz="2200" dirty="0" smtClean="0"/>
              <a:t> han recibido su recompensa. </a:t>
            </a:r>
          </a:p>
          <a:p>
            <a:pPr>
              <a:buNone/>
            </a:pPr>
            <a:r>
              <a:rPr lang="es-ES_tradnl" sz="2200" dirty="0" smtClean="0"/>
              <a:t>Pero tú, cuando ayunes, unge tu cabeza y lava tu rostro,</a:t>
            </a:r>
            <a:r>
              <a:rPr lang="es-ES_tradnl" sz="2200" b="1" dirty="0" smtClean="0"/>
              <a:t> </a:t>
            </a:r>
            <a:r>
              <a:rPr lang="es-ES_tradnl" sz="2200" dirty="0" smtClean="0"/>
              <a:t>para no hacer ver a los hombres que ayunas, sino a tu Padre que está en secreto; y tu Padre, que ve en lo secreto, te recompensará.” (16-18)</a:t>
            </a:r>
            <a:endParaRPr lang="es-ES_tradnl" sz="2200" dirty="0"/>
          </a:p>
        </p:txBody>
      </p:sp>
    </p:spTree>
    <p:extLst>
      <p:ext uri="{BB962C8B-B14F-4D97-AF65-F5344CB8AC3E}">
        <p14:creationId xmlns:p14="http://schemas.microsoft.com/office/powerpoint/2010/main" val="2055285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000" b="1" dirty="0" smtClean="0">
                <a:solidFill>
                  <a:srgbClr val="0000FF"/>
                </a:solidFill>
              </a:rPr>
              <a:t>Attention from others? This is the real issue.</a:t>
            </a:r>
            <a:br>
              <a:rPr lang="en-US" sz="3000" b="1" dirty="0" smtClean="0">
                <a:solidFill>
                  <a:srgbClr val="0000FF"/>
                </a:solidFill>
              </a:rPr>
            </a:br>
            <a:r>
              <a:rPr lang="es-ES_tradnl" sz="3000" b="1" i="1" dirty="0" smtClean="0">
                <a:solidFill>
                  <a:srgbClr val="0000FF"/>
                </a:solidFill>
              </a:rPr>
              <a:t>¿Atención de otros? Esto el la cuestión verdadera.</a:t>
            </a:r>
            <a:endParaRPr lang="es-ES_tradnl" sz="3000" b="1" i="1" dirty="0">
              <a:solidFill>
                <a:srgbClr val="0000FF"/>
              </a:solidFill>
            </a:endParaRPr>
          </a:p>
        </p:txBody>
      </p:sp>
      <p:sp>
        <p:nvSpPr>
          <p:cNvPr id="3" name="Content Placeholder 2"/>
          <p:cNvSpPr>
            <a:spLocks noGrp="1"/>
          </p:cNvSpPr>
          <p:nvPr>
            <p:ph sz="half" idx="1"/>
          </p:nvPr>
        </p:nvSpPr>
        <p:spPr/>
        <p:txBody>
          <a:bodyPr>
            <a:noAutofit/>
          </a:bodyPr>
          <a:lstStyle/>
          <a:p>
            <a:pPr>
              <a:buNone/>
            </a:pPr>
            <a:r>
              <a:rPr lang="en-US" sz="2200" dirty="0" smtClean="0"/>
              <a:t>“</a:t>
            </a:r>
            <a:r>
              <a:rPr lang="en-US" sz="2200" dirty="0"/>
              <a:t>“Do not lay up for yourselves treasures on earth, where moth and rust destroy and where thieves break in and steal, but lay up for yourselves treasures in heaven, where neither moth nor rust destroys and where thieves do not break in and steal. </a:t>
            </a:r>
            <a:endParaRPr lang="en-US" sz="2200" dirty="0" smtClean="0"/>
          </a:p>
          <a:p>
            <a:pPr>
              <a:buNone/>
            </a:pPr>
            <a:r>
              <a:rPr lang="en-US" sz="2200" dirty="0" smtClean="0"/>
              <a:t>For </a:t>
            </a:r>
            <a:r>
              <a:rPr lang="en-US" sz="2200" dirty="0"/>
              <a:t>where your treasure is, there your heart will be also</a:t>
            </a:r>
            <a:r>
              <a:rPr lang="en-US" sz="2200" dirty="0" smtClean="0"/>
              <a:t>.” (19 - 21)</a:t>
            </a:r>
            <a:endParaRPr lang="en-US" sz="2200" dirty="0"/>
          </a:p>
        </p:txBody>
      </p:sp>
      <p:sp>
        <p:nvSpPr>
          <p:cNvPr id="5" name="Content Placeholder 4"/>
          <p:cNvSpPr>
            <a:spLocks noGrp="1"/>
          </p:cNvSpPr>
          <p:nvPr>
            <p:ph sz="half" idx="2"/>
          </p:nvPr>
        </p:nvSpPr>
        <p:spPr/>
        <p:txBody>
          <a:bodyPr>
            <a:normAutofit/>
          </a:bodyPr>
          <a:lstStyle/>
          <a:p>
            <a:pPr>
              <a:buNone/>
            </a:pPr>
            <a:r>
              <a:rPr lang="es-ES_tradnl" sz="2200" dirty="0" smtClean="0"/>
              <a:t>No os acumuléis tesoros en la tierra, donde la polilla y la herrumbre destruyen, y donde ladrones penetran y roban;</a:t>
            </a:r>
            <a:r>
              <a:rPr lang="es-ES_tradnl" sz="2200" b="1" dirty="0" smtClean="0"/>
              <a:t> </a:t>
            </a:r>
            <a:r>
              <a:rPr lang="es-ES_tradnl" sz="2200" dirty="0" smtClean="0"/>
              <a:t>sino acumulaos tesoros en el cielo, donde ni la polilla ni la herrumbre destruyen, y donde ladrones no penetran ni roban.</a:t>
            </a:r>
            <a:endParaRPr lang="es-ES_tradnl" sz="2200" b="1" dirty="0" smtClean="0"/>
          </a:p>
          <a:p>
            <a:pPr>
              <a:buNone/>
            </a:pPr>
            <a:r>
              <a:rPr lang="es-ES_tradnl" sz="2200" dirty="0"/>
              <a:t>P</a:t>
            </a:r>
            <a:r>
              <a:rPr lang="es-ES_tradnl" sz="2200" dirty="0" smtClean="0"/>
              <a:t>orque donde esté tu tesoro, allí estará también tu corazón. (19-21)</a:t>
            </a:r>
            <a:endParaRPr lang="es-ES_tradnl" sz="2200" dirty="0"/>
          </a:p>
        </p:txBody>
      </p:sp>
      <p:sp>
        <p:nvSpPr>
          <p:cNvPr id="6" name="Title 3"/>
          <p:cNvSpPr txBox="1">
            <a:spLocks/>
          </p:cNvSpPr>
          <p:nvPr/>
        </p:nvSpPr>
        <p:spPr>
          <a:xfrm>
            <a:off x="304799" y="292101"/>
            <a:ext cx="8551333"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b="1" dirty="0" smtClean="0">
                <a:solidFill>
                  <a:srgbClr val="0000FF"/>
                </a:solidFill>
              </a:rPr>
              <a:t>“Truly I say to you, they have their reward.”</a:t>
            </a:r>
            <a:br>
              <a:rPr lang="en-US" sz="2800" b="1" dirty="0" smtClean="0">
                <a:solidFill>
                  <a:srgbClr val="0000FF"/>
                </a:solidFill>
              </a:rPr>
            </a:br>
            <a:r>
              <a:rPr lang="es-ES_tradnl" sz="2800" b="1" i="1" dirty="0" smtClean="0">
                <a:solidFill>
                  <a:srgbClr val="0000FF"/>
                </a:solidFill>
              </a:rPr>
              <a:t>“En verdad os digo que ya han recibido su recompensa.”</a:t>
            </a:r>
            <a:endParaRPr lang="es-ES_tradnl" sz="2800" b="1" i="1" dirty="0">
              <a:solidFill>
                <a:srgbClr val="0000FF"/>
              </a:solidFill>
            </a:endParaRPr>
          </a:p>
        </p:txBody>
      </p:sp>
    </p:spTree>
    <p:extLst>
      <p:ext uri="{BB962C8B-B14F-4D97-AF65-F5344CB8AC3E}">
        <p14:creationId xmlns:p14="http://schemas.microsoft.com/office/powerpoint/2010/main" val="3599715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4"/>
                                        </p:tgtEl>
                                      </p:cBhvr>
                                    </p:animEffect>
                                    <p:anim calcmode="lin" valueType="num">
                                      <p:cBhvr>
                                        <p:cTn id="7" dur="1000"/>
                                        <p:tgtEl>
                                          <p:spTgt spid="4"/>
                                        </p:tgtEl>
                                        <p:attrNameLst>
                                          <p:attrName>ppt_x</p:attrName>
                                        </p:attrNameLst>
                                      </p:cBhvr>
                                      <p:tavLst>
                                        <p:tav tm="0">
                                          <p:val>
                                            <p:strVal val="ppt_x"/>
                                          </p:val>
                                        </p:tav>
                                        <p:tav tm="100000">
                                          <p:val>
                                            <p:strVal val="ppt_x"/>
                                          </p:val>
                                        </p:tav>
                                      </p:tavLst>
                                    </p:anim>
                                    <p:anim calcmode="lin" valueType="num">
                                      <p:cBhvr>
                                        <p:cTn id="8" dur="1000"/>
                                        <p:tgtEl>
                                          <p:spTgt spid="4"/>
                                        </p:tgtEl>
                                        <p:attrNameLst>
                                          <p:attrName>ppt_y</p:attrName>
                                        </p:attrNameLst>
                                      </p:cBhvr>
                                      <p:tavLst>
                                        <p:tav tm="0">
                                          <p:val>
                                            <p:strVal val="ppt_y"/>
                                          </p:val>
                                        </p:tav>
                                        <p:tav tm="100000">
                                          <p:val>
                                            <p:strVal val="ppt_y+.1"/>
                                          </p:val>
                                        </p:tav>
                                      </p:tavLst>
                                    </p:anim>
                                    <p:set>
                                      <p:cBhvr>
                                        <p:cTn id="9" dur="1" fill="hold">
                                          <p:stCondLst>
                                            <p:cond delay="999"/>
                                          </p:stCondLst>
                                        </p:cTn>
                                        <p:tgtEl>
                                          <p:spTgt spid="4"/>
                                        </p:tgtEl>
                                        <p:attrNameLst>
                                          <p:attrName>style.visibility</p:attrName>
                                        </p:attrNameLst>
                                      </p:cBhvr>
                                      <p:to>
                                        <p:strVal val="hidden"/>
                                      </p:to>
                                    </p:set>
                                  </p:childTnLst>
                                </p:cTn>
                              </p:par>
                              <p:par>
                                <p:cTn id="10" presetID="42" presetClass="entr" presetSubtype="0" fill="hold" grpId="0" nodeType="withEffect">
                                  <p:stCondLst>
                                    <p:cond delay="50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562"/>
            <a:ext cx="7772400" cy="696705"/>
          </a:xfrm>
        </p:spPr>
        <p:txBody>
          <a:bodyPr>
            <a:normAutofit/>
          </a:bodyPr>
          <a:lstStyle/>
          <a:p>
            <a:r>
              <a:rPr lang="es-ES_tradnl" sz="2800" b="1" i="1" dirty="0">
                <a:cs typeface="Calibri"/>
              </a:rPr>
              <a:t>Comentarios </a:t>
            </a:r>
            <a:r>
              <a:rPr lang="es-ES_tradnl" sz="2800" b="1" i="1" dirty="0" smtClean="0">
                <a:cs typeface="Calibri"/>
              </a:rPr>
              <a:t>de:				</a:t>
            </a:r>
            <a:r>
              <a:rPr lang="en-US" sz="2800" b="1" dirty="0" smtClean="0">
                <a:latin typeface="Calibri"/>
                <a:cs typeface="Calibri"/>
              </a:rPr>
              <a:t>	Comments from:</a:t>
            </a:r>
            <a:endParaRPr lang="es-ES_tradnl" sz="2800" b="1" dirty="0">
              <a:latin typeface="Calibri"/>
              <a:cs typeface="Calibri"/>
            </a:endParaRPr>
          </a:p>
        </p:txBody>
      </p:sp>
      <p:pic>
        <p:nvPicPr>
          <p:cNvPr id="4" name="Picture 3"/>
          <p:cNvPicPr>
            <a:picLocks noChangeAspect="1"/>
          </p:cNvPicPr>
          <p:nvPr/>
        </p:nvPicPr>
        <p:blipFill>
          <a:blip r:embed="rId2"/>
          <a:stretch>
            <a:fillRect/>
          </a:stretch>
        </p:blipFill>
        <p:spPr>
          <a:xfrm>
            <a:off x="1811868" y="948267"/>
            <a:ext cx="5520266" cy="2077000"/>
          </a:xfrm>
          <a:prstGeom prst="rect">
            <a:avLst/>
          </a:prstGeom>
        </p:spPr>
      </p:pic>
      <p:sp>
        <p:nvSpPr>
          <p:cNvPr id="3" name="TextBox 2"/>
          <p:cNvSpPr txBox="1"/>
          <p:nvPr/>
        </p:nvSpPr>
        <p:spPr>
          <a:xfrm rot="20419956">
            <a:off x="270478" y="3491630"/>
            <a:ext cx="3651547" cy="1015663"/>
          </a:xfrm>
          <a:prstGeom prst="rect">
            <a:avLst/>
          </a:prstGeom>
          <a:noFill/>
        </p:spPr>
        <p:txBody>
          <a:bodyPr wrap="square" rtlCol="0">
            <a:spAutoFit/>
          </a:bodyPr>
          <a:lstStyle/>
          <a:p>
            <a:r>
              <a:rPr lang="en-US" sz="2000" b="1" dirty="0" smtClean="0">
                <a:solidFill>
                  <a:srgbClr val="FF0000"/>
                </a:solidFill>
              </a:rPr>
              <a:t>“I recently prayed all night…”</a:t>
            </a:r>
          </a:p>
          <a:p>
            <a:r>
              <a:rPr lang="es-ES_tradnl" sz="2000" b="1" i="1" dirty="0" smtClean="0">
                <a:solidFill>
                  <a:srgbClr val="FF0000"/>
                </a:solidFill>
              </a:rPr>
              <a:t>“Recientemente oré por toda la noche…”</a:t>
            </a:r>
            <a:endParaRPr lang="es-ES_tradnl" sz="2000" b="1" i="1" dirty="0">
              <a:solidFill>
                <a:srgbClr val="FF0000"/>
              </a:solidFill>
            </a:endParaRPr>
          </a:p>
        </p:txBody>
      </p:sp>
      <p:sp>
        <p:nvSpPr>
          <p:cNvPr id="5" name="TextBox 4"/>
          <p:cNvSpPr txBox="1"/>
          <p:nvPr/>
        </p:nvSpPr>
        <p:spPr>
          <a:xfrm rot="657519">
            <a:off x="5198078" y="3365894"/>
            <a:ext cx="3651547" cy="707886"/>
          </a:xfrm>
          <a:prstGeom prst="rect">
            <a:avLst/>
          </a:prstGeom>
          <a:noFill/>
        </p:spPr>
        <p:txBody>
          <a:bodyPr wrap="square" rtlCol="0">
            <a:spAutoFit/>
          </a:bodyPr>
          <a:lstStyle/>
          <a:p>
            <a:r>
              <a:rPr lang="en-US" sz="2000" b="1" dirty="0" smtClean="0">
                <a:solidFill>
                  <a:srgbClr val="FF0000"/>
                </a:solidFill>
              </a:rPr>
              <a:t>“You are in my heart, O Lord.”</a:t>
            </a:r>
          </a:p>
          <a:p>
            <a:r>
              <a:rPr lang="es-ES_tradnl" sz="2000" b="1" i="1" dirty="0" smtClean="0">
                <a:solidFill>
                  <a:srgbClr val="FF0000"/>
                </a:solidFill>
              </a:rPr>
              <a:t>“Estás en mi corazón, O Señor.”</a:t>
            </a:r>
            <a:endParaRPr lang="es-ES_tradnl" sz="2000" b="1" i="1" dirty="0">
              <a:solidFill>
                <a:srgbClr val="FF0000"/>
              </a:solidFill>
            </a:endParaRPr>
          </a:p>
        </p:txBody>
      </p:sp>
      <p:sp>
        <p:nvSpPr>
          <p:cNvPr id="6" name="TextBox 5"/>
          <p:cNvSpPr txBox="1"/>
          <p:nvPr/>
        </p:nvSpPr>
        <p:spPr>
          <a:xfrm>
            <a:off x="1625601" y="4569584"/>
            <a:ext cx="6832599" cy="707886"/>
          </a:xfrm>
          <a:prstGeom prst="rect">
            <a:avLst/>
          </a:prstGeom>
          <a:noFill/>
        </p:spPr>
        <p:txBody>
          <a:bodyPr wrap="square" rtlCol="0">
            <a:spAutoFit/>
          </a:bodyPr>
          <a:lstStyle/>
          <a:p>
            <a:r>
              <a:rPr lang="en-US" sz="2000" b="1" dirty="0" smtClean="0">
                <a:solidFill>
                  <a:srgbClr val="0000FF"/>
                </a:solidFill>
              </a:rPr>
              <a:t>“We did good deeds for others today. Here are the photos!”</a:t>
            </a:r>
          </a:p>
          <a:p>
            <a:r>
              <a:rPr lang="es-ES_tradnl" sz="2000" b="1" i="1" dirty="0" smtClean="0">
                <a:solidFill>
                  <a:srgbClr val="0000FF"/>
                </a:solidFill>
              </a:rPr>
              <a:t>“Hicimos buenas obras para otros hoy. </a:t>
            </a:r>
            <a:r>
              <a:rPr lang="es-ES_tradnl" sz="2000" b="1" i="1" dirty="0">
                <a:solidFill>
                  <a:srgbClr val="0000FF"/>
                </a:solidFill>
              </a:rPr>
              <a:t>¡</a:t>
            </a:r>
            <a:r>
              <a:rPr lang="es-ES_tradnl" sz="2000" b="1" i="1" dirty="0" smtClean="0">
                <a:solidFill>
                  <a:srgbClr val="0000FF"/>
                </a:solidFill>
              </a:rPr>
              <a:t>Aquí están las fotos!”</a:t>
            </a:r>
            <a:endParaRPr lang="es-ES_tradnl" sz="2000" b="1" i="1" dirty="0">
              <a:solidFill>
                <a:srgbClr val="0000FF"/>
              </a:solidFill>
            </a:endParaRPr>
          </a:p>
        </p:txBody>
      </p:sp>
      <p:sp>
        <p:nvSpPr>
          <p:cNvPr id="7" name="TextBox 6"/>
          <p:cNvSpPr txBox="1"/>
          <p:nvPr/>
        </p:nvSpPr>
        <p:spPr>
          <a:xfrm rot="21193972">
            <a:off x="889000" y="5570270"/>
            <a:ext cx="3651547" cy="707886"/>
          </a:xfrm>
          <a:prstGeom prst="rect">
            <a:avLst/>
          </a:prstGeom>
          <a:noFill/>
        </p:spPr>
        <p:txBody>
          <a:bodyPr wrap="square" rtlCol="0">
            <a:spAutoFit/>
          </a:bodyPr>
          <a:lstStyle/>
          <a:p>
            <a:r>
              <a:rPr lang="en-US" sz="2000" b="1" dirty="0" smtClean="0">
                <a:solidFill>
                  <a:srgbClr val="3366FF"/>
                </a:solidFill>
              </a:rPr>
              <a:t>“You are such a good example!”</a:t>
            </a:r>
          </a:p>
          <a:p>
            <a:r>
              <a:rPr lang="es-ES_tradnl" sz="2000" b="1" i="1" dirty="0" smtClean="0">
                <a:solidFill>
                  <a:srgbClr val="3366FF"/>
                </a:solidFill>
              </a:rPr>
              <a:t>“¡Eres un ejemplo tan bueno!”</a:t>
            </a:r>
            <a:endParaRPr lang="es-ES_tradnl" sz="2000" b="1" i="1" dirty="0">
              <a:solidFill>
                <a:srgbClr val="3366FF"/>
              </a:solidFill>
            </a:endParaRPr>
          </a:p>
        </p:txBody>
      </p:sp>
      <p:sp>
        <p:nvSpPr>
          <p:cNvPr id="8" name="TextBox 7"/>
          <p:cNvSpPr txBox="1"/>
          <p:nvPr/>
        </p:nvSpPr>
        <p:spPr>
          <a:xfrm rot="223201">
            <a:off x="4992920" y="5444178"/>
            <a:ext cx="3651547" cy="1323439"/>
          </a:xfrm>
          <a:prstGeom prst="rect">
            <a:avLst/>
          </a:prstGeom>
          <a:noFill/>
        </p:spPr>
        <p:txBody>
          <a:bodyPr wrap="square" rtlCol="0">
            <a:spAutoFit/>
          </a:bodyPr>
          <a:lstStyle/>
          <a:p>
            <a:r>
              <a:rPr lang="en-US" sz="2000" b="1" dirty="0" smtClean="0">
                <a:solidFill>
                  <a:srgbClr val="3366FF"/>
                </a:solidFill>
              </a:rPr>
              <a:t>“I’ve got to praise you. You’re an awesome pastor!”</a:t>
            </a:r>
          </a:p>
          <a:p>
            <a:r>
              <a:rPr lang="es-ES_tradnl" sz="2000" b="1" i="1" dirty="0" smtClean="0">
                <a:solidFill>
                  <a:srgbClr val="3366FF"/>
                </a:solidFill>
              </a:rPr>
              <a:t>“Tengo que alabarte. ¡Eres un pastor impresionante!”</a:t>
            </a:r>
            <a:endParaRPr lang="es-ES_tradnl" sz="2000" b="1" i="1" dirty="0">
              <a:solidFill>
                <a:srgbClr val="3366FF"/>
              </a:solidFill>
            </a:endParaRPr>
          </a:p>
        </p:txBody>
      </p:sp>
    </p:spTree>
    <p:extLst>
      <p:ext uri="{BB962C8B-B14F-4D97-AF65-F5344CB8AC3E}">
        <p14:creationId xmlns:p14="http://schemas.microsoft.com/office/powerpoint/2010/main" val="3012555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90594" y="3519405"/>
            <a:ext cx="2573742" cy="461665"/>
          </a:xfrm>
          <a:prstGeom prst="rect">
            <a:avLst/>
          </a:prstGeom>
          <a:noFill/>
        </p:spPr>
        <p:txBody>
          <a:bodyPr wrap="square" rtlCol="0">
            <a:spAutoFit/>
          </a:bodyPr>
          <a:lstStyle/>
          <a:p>
            <a:r>
              <a:rPr lang="en-US" sz="2400" b="1" dirty="0" smtClean="0">
                <a:solidFill>
                  <a:srgbClr val="FF0000"/>
                </a:solidFill>
              </a:rPr>
              <a:t>#</a:t>
            </a:r>
            <a:r>
              <a:rPr lang="en-US" sz="2400" b="1" dirty="0" err="1" smtClean="0">
                <a:solidFill>
                  <a:srgbClr val="FF0000"/>
                </a:solidFill>
              </a:rPr>
              <a:t>IAmLoveInAction</a:t>
            </a:r>
            <a:endParaRPr lang="es-ES_tradnl" sz="2400" b="1" i="1" dirty="0">
              <a:solidFill>
                <a:srgbClr val="FF0000"/>
              </a:solidFill>
            </a:endParaRPr>
          </a:p>
        </p:txBody>
      </p:sp>
      <p:sp>
        <p:nvSpPr>
          <p:cNvPr id="5" name="TextBox 4"/>
          <p:cNvSpPr txBox="1"/>
          <p:nvPr/>
        </p:nvSpPr>
        <p:spPr>
          <a:xfrm>
            <a:off x="5384674" y="804535"/>
            <a:ext cx="2624667" cy="461665"/>
          </a:xfrm>
          <a:prstGeom prst="rect">
            <a:avLst/>
          </a:prstGeom>
          <a:noFill/>
        </p:spPr>
        <p:txBody>
          <a:bodyPr wrap="square" rtlCol="0">
            <a:spAutoFit/>
          </a:bodyPr>
          <a:lstStyle/>
          <a:p>
            <a:r>
              <a:rPr lang="en-US" sz="2400" b="1" dirty="0" smtClean="0">
                <a:solidFill>
                  <a:srgbClr val="FF0000"/>
                </a:solidFill>
              </a:rPr>
              <a:t>#</a:t>
            </a:r>
            <a:r>
              <a:rPr lang="en-US" sz="2400" b="1" dirty="0" err="1" smtClean="0">
                <a:solidFill>
                  <a:srgbClr val="FF0000"/>
                </a:solidFill>
              </a:rPr>
              <a:t>DoingGoodDeeds</a:t>
            </a:r>
            <a:endParaRPr lang="es-ES_tradnl" sz="2400" b="1" i="1" dirty="0">
              <a:solidFill>
                <a:srgbClr val="FF0000"/>
              </a:solidFill>
            </a:endParaRPr>
          </a:p>
        </p:txBody>
      </p:sp>
      <p:sp>
        <p:nvSpPr>
          <p:cNvPr id="6" name="TextBox 5"/>
          <p:cNvSpPr txBox="1"/>
          <p:nvPr/>
        </p:nvSpPr>
        <p:spPr>
          <a:xfrm>
            <a:off x="3674533" y="4442735"/>
            <a:ext cx="1710141" cy="461665"/>
          </a:xfrm>
          <a:prstGeom prst="rect">
            <a:avLst/>
          </a:prstGeom>
          <a:noFill/>
        </p:spPr>
        <p:txBody>
          <a:bodyPr wrap="square" rtlCol="0">
            <a:spAutoFit/>
          </a:bodyPr>
          <a:lstStyle/>
          <a:p>
            <a:r>
              <a:rPr lang="en-US" sz="2400" b="1" dirty="0" smtClean="0">
                <a:solidFill>
                  <a:srgbClr val="FF0000"/>
                </a:solidFill>
              </a:rPr>
              <a:t>#</a:t>
            </a:r>
            <a:r>
              <a:rPr lang="en-US" sz="2400" b="1" dirty="0" err="1" smtClean="0">
                <a:solidFill>
                  <a:srgbClr val="FF0000"/>
                </a:solidFill>
              </a:rPr>
              <a:t>LookAtMe</a:t>
            </a:r>
            <a:endParaRPr lang="es-ES_tradnl" sz="2400" b="1" i="1" dirty="0">
              <a:solidFill>
                <a:srgbClr val="FF0000"/>
              </a:solidFill>
            </a:endParaRPr>
          </a:p>
        </p:txBody>
      </p:sp>
      <p:sp>
        <p:nvSpPr>
          <p:cNvPr id="7" name="TextBox 6"/>
          <p:cNvSpPr txBox="1"/>
          <p:nvPr/>
        </p:nvSpPr>
        <p:spPr>
          <a:xfrm>
            <a:off x="2285937" y="1266200"/>
            <a:ext cx="1710266" cy="461665"/>
          </a:xfrm>
          <a:prstGeom prst="rect">
            <a:avLst/>
          </a:prstGeom>
          <a:noFill/>
        </p:spPr>
        <p:txBody>
          <a:bodyPr wrap="square" rtlCol="0">
            <a:spAutoFit/>
          </a:bodyPr>
          <a:lstStyle/>
          <a:p>
            <a:r>
              <a:rPr lang="en-US" sz="2400" b="1" dirty="0" smtClean="0">
                <a:solidFill>
                  <a:srgbClr val="FF0000"/>
                </a:solidFill>
              </a:rPr>
              <a:t>#</a:t>
            </a:r>
            <a:r>
              <a:rPr lang="en-US" sz="2400" b="1" dirty="0" err="1" smtClean="0">
                <a:solidFill>
                  <a:srgbClr val="FF0000"/>
                </a:solidFill>
              </a:rPr>
              <a:t>BeingBold</a:t>
            </a:r>
            <a:endParaRPr lang="es-ES_tradnl" sz="2400" b="1" i="1" dirty="0">
              <a:solidFill>
                <a:srgbClr val="FF0000"/>
              </a:solidFill>
            </a:endParaRPr>
          </a:p>
        </p:txBody>
      </p:sp>
      <p:sp>
        <p:nvSpPr>
          <p:cNvPr id="8" name="TextBox 7"/>
          <p:cNvSpPr txBox="1"/>
          <p:nvPr/>
        </p:nvSpPr>
        <p:spPr>
          <a:xfrm>
            <a:off x="4216461" y="2218148"/>
            <a:ext cx="2573742" cy="461665"/>
          </a:xfrm>
          <a:prstGeom prst="rect">
            <a:avLst/>
          </a:prstGeom>
          <a:noFill/>
        </p:spPr>
        <p:txBody>
          <a:bodyPr wrap="square" rtlCol="0">
            <a:spAutoFit/>
          </a:bodyPr>
          <a:lstStyle/>
          <a:p>
            <a:r>
              <a:rPr lang="en-US" sz="2400" b="1" dirty="0" smtClean="0">
                <a:solidFill>
                  <a:srgbClr val="FF0000"/>
                </a:solidFill>
              </a:rPr>
              <a:t>#</a:t>
            </a:r>
            <a:r>
              <a:rPr lang="en-US" sz="2400" b="1" dirty="0" err="1" smtClean="0">
                <a:solidFill>
                  <a:srgbClr val="FF0000"/>
                </a:solidFill>
              </a:rPr>
              <a:t>JesusLivingInMe</a:t>
            </a:r>
            <a:endParaRPr lang="es-ES_tradnl" sz="2400" b="1" i="1" dirty="0">
              <a:solidFill>
                <a:srgbClr val="FF0000"/>
              </a:solidFill>
            </a:endParaRPr>
          </a:p>
        </p:txBody>
      </p:sp>
      <p:sp>
        <p:nvSpPr>
          <p:cNvPr id="10" name="TextBox 9"/>
          <p:cNvSpPr txBox="1"/>
          <p:nvPr/>
        </p:nvSpPr>
        <p:spPr>
          <a:xfrm>
            <a:off x="897466" y="3011809"/>
            <a:ext cx="2776942" cy="461665"/>
          </a:xfrm>
          <a:prstGeom prst="rect">
            <a:avLst/>
          </a:prstGeom>
          <a:noFill/>
        </p:spPr>
        <p:txBody>
          <a:bodyPr wrap="square" rtlCol="0">
            <a:spAutoFit/>
          </a:bodyPr>
          <a:lstStyle/>
          <a:p>
            <a:r>
              <a:rPr lang="en-US" sz="2400" b="1" dirty="0" smtClean="0">
                <a:solidFill>
                  <a:srgbClr val="FF0000"/>
                </a:solidFill>
              </a:rPr>
              <a:t>#</a:t>
            </a:r>
            <a:r>
              <a:rPr lang="en-US" sz="2400" b="1" dirty="0" err="1" smtClean="0">
                <a:solidFill>
                  <a:srgbClr val="FF0000"/>
                </a:solidFill>
              </a:rPr>
              <a:t>MeHelpingPeople</a:t>
            </a:r>
            <a:endParaRPr lang="es-ES_tradnl" sz="2400" b="1" i="1" dirty="0">
              <a:solidFill>
                <a:srgbClr val="FF0000"/>
              </a:solidFill>
            </a:endParaRPr>
          </a:p>
        </p:txBody>
      </p:sp>
      <p:sp>
        <p:nvSpPr>
          <p:cNvPr id="11" name="Rectangle 10"/>
          <p:cNvSpPr/>
          <p:nvPr/>
        </p:nvSpPr>
        <p:spPr>
          <a:xfrm rot="21188275">
            <a:off x="888284" y="4146759"/>
            <a:ext cx="882480" cy="1862048"/>
          </a:xfrm>
          <a:prstGeom prst="rect">
            <a:avLst/>
          </a:prstGeom>
          <a:noFill/>
        </p:spPr>
        <p:txBody>
          <a:bodyPr wrap="square" lIns="91440" tIns="45720" rIns="91440" bIns="45720">
            <a:spAutoFit/>
          </a:bodyPr>
          <a:lstStyle/>
          <a:p>
            <a:pPr algn="ctr"/>
            <a:r>
              <a:rPr lang="es-ES_tradnl" sz="11500" b="1" dirty="0">
                <a:ln w="12700">
                  <a:solidFill>
                    <a:schemeClr val="tx2">
                      <a:satMod val="155000"/>
                    </a:schemeClr>
                  </a:solidFill>
                  <a:prstDash val="solid"/>
                </a:ln>
                <a:solidFill>
                  <a:srgbClr val="3366FF"/>
                </a:solidFill>
                <a:effectLst>
                  <a:outerShdw blurRad="41275" dist="20320" dir="1800000" algn="tl" rotWithShape="0">
                    <a:srgbClr val="000000">
                      <a:alpha val="40000"/>
                    </a:srgbClr>
                  </a:outerShdw>
                </a:effectLst>
              </a:rPr>
              <a:t>?</a:t>
            </a:r>
            <a:endParaRPr lang="es-ES_tradnl" sz="11500" b="1" cap="none" spc="0" dirty="0">
              <a:ln w="12700">
                <a:solidFill>
                  <a:schemeClr val="tx2">
                    <a:satMod val="155000"/>
                  </a:schemeClr>
                </a:solidFill>
                <a:prstDash val="solid"/>
              </a:ln>
              <a:solidFill>
                <a:srgbClr val="3366FF"/>
              </a:solidFill>
              <a:effectLst>
                <a:outerShdw blurRad="41275" dist="20320" dir="1800000" algn="tl" rotWithShape="0">
                  <a:srgbClr val="000000">
                    <a:alpha val="40000"/>
                  </a:srgbClr>
                </a:outerShdw>
              </a:effectLst>
            </a:endParaRPr>
          </a:p>
        </p:txBody>
      </p:sp>
      <p:sp>
        <p:nvSpPr>
          <p:cNvPr id="12" name="Rectangle 11"/>
          <p:cNvSpPr/>
          <p:nvPr/>
        </p:nvSpPr>
        <p:spPr>
          <a:xfrm rot="21188275">
            <a:off x="1590002" y="4027120"/>
            <a:ext cx="882480" cy="1862048"/>
          </a:xfrm>
          <a:prstGeom prst="rect">
            <a:avLst/>
          </a:prstGeom>
          <a:noFill/>
        </p:spPr>
        <p:txBody>
          <a:bodyPr wrap="square" lIns="91440" tIns="45720" rIns="91440" bIns="45720">
            <a:spAutoFit/>
          </a:bodyPr>
          <a:lstStyle/>
          <a:p>
            <a:pPr algn="ctr"/>
            <a:r>
              <a:rPr lang="es-ES_tradnl" sz="11500" b="1" dirty="0">
                <a:ln w="12700">
                  <a:solidFill>
                    <a:schemeClr val="tx2">
                      <a:satMod val="155000"/>
                    </a:schemeClr>
                  </a:solidFill>
                  <a:prstDash val="solid"/>
                </a:ln>
                <a:solidFill>
                  <a:srgbClr val="3366FF"/>
                </a:solidFill>
                <a:effectLst>
                  <a:outerShdw blurRad="41275" dist="20320" dir="1800000" algn="tl" rotWithShape="0">
                    <a:srgbClr val="000000">
                      <a:alpha val="40000"/>
                    </a:srgbClr>
                  </a:outerShdw>
                </a:effectLst>
              </a:rPr>
              <a:t>?</a:t>
            </a:r>
            <a:endParaRPr lang="es-ES_tradnl" sz="11500" b="1" cap="none" spc="0" dirty="0">
              <a:ln w="12700">
                <a:solidFill>
                  <a:schemeClr val="tx2">
                    <a:satMod val="155000"/>
                  </a:schemeClr>
                </a:solidFill>
                <a:prstDash val="solid"/>
              </a:ln>
              <a:solidFill>
                <a:srgbClr val="3366FF"/>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609434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ntr" presetSubtype="0" fill="hold" grpId="0" nodeType="afterEffect">
                                  <p:stCondLst>
                                    <p:cond delay="20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3000"/>
                            </p:stCondLst>
                            <p:childTnLst>
                              <p:par>
                                <p:cTn id="13" presetID="10" presetClass="entr" presetSubtype="0" fill="hold" grpId="0" nodeType="afterEffect">
                                  <p:stCondLst>
                                    <p:cond delay="200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childTnLst>
                          </p:cTn>
                        </p:par>
                        <p:par>
                          <p:cTn id="21" fill="hold">
                            <p:stCondLst>
                              <p:cond delay="500"/>
                            </p:stCondLst>
                            <p:childTnLst>
                              <p:par>
                                <p:cTn id="22" presetID="10" presetClass="entr" presetSubtype="0" fill="hold" grpId="0" nodeType="afterEffect">
                                  <p:stCondLst>
                                    <p:cond delay="200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500"/>
                                        <p:tgtEl>
                                          <p:spTgt spid="4"/>
                                        </p:tgtEl>
                                      </p:cBhvr>
                                    </p:animEffect>
                                  </p:childTnLst>
                                </p:cTn>
                              </p:par>
                            </p:childTnLst>
                          </p:cTn>
                        </p:par>
                        <p:par>
                          <p:cTn id="25" fill="hold">
                            <p:stCondLst>
                              <p:cond delay="3000"/>
                            </p:stCondLst>
                            <p:childTnLst>
                              <p:par>
                                <p:cTn id="26" presetID="23" presetClass="entr" presetSubtype="288" fill="hold" grpId="0" nodeType="afterEffect">
                                  <p:stCondLst>
                                    <p:cond delay="2500"/>
                                  </p:stCondLst>
                                  <p:childTnLst>
                                    <p:set>
                                      <p:cBhvr>
                                        <p:cTn id="27" dur="1" fill="hold">
                                          <p:stCondLst>
                                            <p:cond delay="0"/>
                                          </p:stCondLst>
                                        </p:cTn>
                                        <p:tgtEl>
                                          <p:spTgt spid="6"/>
                                        </p:tgtEl>
                                        <p:attrNameLst>
                                          <p:attrName>style.visibility</p:attrName>
                                        </p:attrNameLst>
                                      </p:cBhvr>
                                      <p:to>
                                        <p:strVal val="visible"/>
                                      </p:to>
                                    </p:set>
                                    <p:anim calcmode="lin" valueType="num">
                                      <p:cBhvr>
                                        <p:cTn id="28" dur="2000" fill="hold"/>
                                        <p:tgtEl>
                                          <p:spTgt spid="6"/>
                                        </p:tgtEl>
                                        <p:attrNameLst>
                                          <p:attrName>ppt_w</p:attrName>
                                        </p:attrNameLst>
                                      </p:cBhvr>
                                      <p:tavLst>
                                        <p:tav tm="0">
                                          <p:val>
                                            <p:strVal val="4/3*#ppt_w"/>
                                          </p:val>
                                        </p:tav>
                                        <p:tav tm="100000">
                                          <p:val>
                                            <p:strVal val="#ppt_w"/>
                                          </p:val>
                                        </p:tav>
                                      </p:tavLst>
                                    </p:anim>
                                    <p:anim calcmode="lin" valueType="num">
                                      <p:cBhvr>
                                        <p:cTn id="29" dur="2000" fill="hold"/>
                                        <p:tgtEl>
                                          <p:spTgt spid="6"/>
                                        </p:tgtEl>
                                        <p:attrNameLst>
                                          <p:attrName>ppt_h</p:attrName>
                                        </p:attrNameLst>
                                      </p:cBhvr>
                                      <p:tavLst>
                                        <p:tav tm="0">
                                          <p:val>
                                            <p:strVal val="4/3*#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5"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37" dur="1000" fill="hold"/>
                                        <p:tgtEl>
                                          <p:spTgt spid="11"/>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11"/>
                                        </p:tgtEl>
                                      </p:cBhvr>
                                    </p:animEffect>
                                  </p:childTnLst>
                                </p:cTn>
                              </p:par>
                              <p:par>
                                <p:cTn id="42" presetID="25" presetClass="entr" presetSubtype="0"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p:cTn id="44"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5"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6"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7" dur="1000" fill="hold"/>
                                        <p:tgtEl>
                                          <p:spTgt spid="12"/>
                                        </p:tgtEl>
                                        <p:attrNameLst>
                                          <p:attrName>ppt_h</p:attrName>
                                        </p:attrNameLst>
                                      </p:cBhvr>
                                      <p:tavLst>
                                        <p:tav tm="0">
                                          <p:val>
                                            <p:strVal val="#ppt_h"/>
                                          </p:val>
                                        </p:tav>
                                        <p:tav tm="100000">
                                          <p:val>
                                            <p:strVal val="#ppt_h"/>
                                          </p:val>
                                        </p:tav>
                                      </p:tavLst>
                                    </p:anim>
                                    <p:anim calcmode="lin" valueType="num">
                                      <p:cBhvr>
                                        <p:cTn id="48"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49"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0"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1" dur="1000" decel="50000">
                                          <p:stCondLst>
                                            <p:cond delay="0"/>
                                          </p:stCondLst>
                                        </p:cTn>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930277"/>
            <a:ext cx="7772400" cy="893233"/>
          </a:xfrm>
        </p:spPr>
        <p:txBody>
          <a:bodyPr>
            <a:noAutofit/>
          </a:bodyPr>
          <a:lstStyle/>
          <a:p>
            <a:r>
              <a:rPr lang="en-US" sz="2400" cap="none" dirty="0" smtClean="0">
                <a:solidFill>
                  <a:srgbClr val="FF0000"/>
                </a:solidFill>
              </a:rPr>
              <a:t>How do Jesus’ teachings on Spiritual Modesty work with the self-promotion of Social Media?</a:t>
            </a:r>
            <a:endParaRPr lang="en-US" sz="2400" cap="none" dirty="0">
              <a:solidFill>
                <a:srgbClr val="FF0000"/>
              </a:solidFill>
            </a:endParaRPr>
          </a:p>
        </p:txBody>
      </p:sp>
      <p:sp>
        <p:nvSpPr>
          <p:cNvPr id="5" name="Text Placeholder 4"/>
          <p:cNvSpPr>
            <a:spLocks noGrp="1"/>
          </p:cNvSpPr>
          <p:nvPr>
            <p:ph type="body" idx="1"/>
          </p:nvPr>
        </p:nvSpPr>
        <p:spPr>
          <a:xfrm>
            <a:off x="722313" y="3780367"/>
            <a:ext cx="7772400" cy="1500187"/>
          </a:xfrm>
        </p:spPr>
        <p:txBody>
          <a:bodyPr>
            <a:normAutofit lnSpcReduction="10000"/>
          </a:bodyPr>
          <a:lstStyle/>
          <a:p>
            <a:r>
              <a:rPr lang="en-US" sz="2400" b="1" dirty="0" smtClean="0">
                <a:solidFill>
                  <a:schemeClr val="tx1"/>
                </a:solidFill>
              </a:rPr>
              <a:t>Jesus’ teachings are the same. We are the ones who change.</a:t>
            </a:r>
          </a:p>
          <a:p>
            <a:r>
              <a:rPr lang="es-ES_tradnl" sz="2400" b="1" i="1" dirty="0" smtClean="0">
                <a:solidFill>
                  <a:schemeClr val="tx1"/>
                </a:solidFill>
              </a:rPr>
              <a:t>Las enseñanzas de Jesús son lo mismo. Somos los que cambiamos.</a:t>
            </a:r>
            <a:endParaRPr lang="es-ES_tradnl" sz="2400" b="1" i="1" dirty="0">
              <a:solidFill>
                <a:schemeClr val="tx1"/>
              </a:solidFill>
            </a:endParaRPr>
          </a:p>
        </p:txBody>
      </p:sp>
      <p:sp>
        <p:nvSpPr>
          <p:cNvPr id="6" name="Title 3"/>
          <p:cNvSpPr txBox="1">
            <a:spLocks/>
          </p:cNvSpPr>
          <p:nvPr/>
        </p:nvSpPr>
        <p:spPr>
          <a:xfrm>
            <a:off x="722313" y="1857377"/>
            <a:ext cx="7772400" cy="868890"/>
          </a:xfrm>
          <a:prstGeom prst="rect">
            <a:avLst/>
          </a:prstGeom>
        </p:spPr>
        <p:txBody>
          <a:bodyPr vert="horz" lIns="91440" tIns="45720" rIns="91440" bIns="45720" rtlCol="0" anchor="t">
            <a:noAutofit/>
          </a:bodyPr>
          <a:lstStyle>
            <a:lvl1pPr algn="l" defTabSz="457200" rtl="0" eaLnBrk="1" latinLnBrk="0" hangingPunct="1">
              <a:spcBef>
                <a:spcPct val="0"/>
              </a:spcBef>
              <a:buNone/>
              <a:defRPr sz="4000" b="1" kern="1200" cap="all">
                <a:solidFill>
                  <a:schemeClr val="tx1"/>
                </a:solidFill>
                <a:latin typeface="+mj-lt"/>
                <a:ea typeface="+mj-ea"/>
                <a:cs typeface="+mj-cs"/>
              </a:defRPr>
            </a:lvl1pPr>
          </a:lstStyle>
          <a:p>
            <a:r>
              <a:rPr lang="es-ES_tradnl" sz="2400" i="1" cap="none" dirty="0" smtClean="0">
                <a:solidFill>
                  <a:srgbClr val="FF0000"/>
                </a:solidFill>
              </a:rPr>
              <a:t>¿Cómo funcionan las enseñanzas de Jesús sobre la Modestia Espiritual con la autopromoción de la </a:t>
            </a:r>
            <a:r>
              <a:rPr lang="es-ES_tradnl" sz="2400" i="1" cap="none" dirty="0">
                <a:solidFill>
                  <a:srgbClr val="FF0000"/>
                </a:solidFill>
              </a:rPr>
              <a:t>m</a:t>
            </a:r>
            <a:r>
              <a:rPr lang="es-ES_tradnl" sz="2400" i="1" cap="none" dirty="0" smtClean="0">
                <a:solidFill>
                  <a:srgbClr val="FF0000"/>
                </a:solidFill>
              </a:rPr>
              <a:t>edia </a:t>
            </a:r>
            <a:r>
              <a:rPr lang="es-ES_tradnl" sz="2400" i="1" cap="none" dirty="0">
                <a:solidFill>
                  <a:srgbClr val="FF0000"/>
                </a:solidFill>
              </a:rPr>
              <a:t>s</a:t>
            </a:r>
            <a:r>
              <a:rPr lang="es-ES_tradnl" sz="2400" i="1" cap="none" dirty="0" smtClean="0">
                <a:solidFill>
                  <a:srgbClr val="FF0000"/>
                </a:solidFill>
              </a:rPr>
              <a:t>ocial?</a:t>
            </a:r>
            <a:endParaRPr lang="es-ES_tradnl" sz="2400" i="1" cap="none" dirty="0">
              <a:solidFill>
                <a:srgbClr val="FF0000"/>
              </a:solidFill>
            </a:endParaRPr>
          </a:p>
        </p:txBody>
      </p:sp>
    </p:spTree>
    <p:extLst>
      <p:ext uri="{BB962C8B-B14F-4D97-AF65-F5344CB8AC3E}">
        <p14:creationId xmlns:p14="http://schemas.microsoft.com/office/powerpoint/2010/main" val="325120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Horizontal)">
                                      <p:cBhvr>
                                        <p:cTn id="7" dur="500"/>
                                        <p:tgtEl>
                                          <p:spTgt spid="5">
                                            <p:txEl>
                                              <p:pRg st="0" end="0"/>
                                            </p:txEl>
                                          </p:spTgt>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arn(inHorizontal)">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1555</TotalTime>
  <Words>1836</Words>
  <Application>Microsoft Macintosh PowerPoint</Application>
  <PresentationFormat>On-screen Show (4:3)</PresentationFormat>
  <Paragraphs>124</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Comentarios de:     Comments from:</vt:lpstr>
      <vt:lpstr>Righteous Deeds Hechos Justos</vt:lpstr>
      <vt:lpstr>Righteous Deeds Hechos Justos</vt:lpstr>
      <vt:lpstr>PowerPoint Presentation</vt:lpstr>
      <vt:lpstr>Jesus Continues His Theme Jesús Continua Su Tema</vt:lpstr>
      <vt:lpstr>Attention from others? This is the real issue. ¿Atención de otros? Esto el la cuestión verdadera.</vt:lpstr>
      <vt:lpstr>Comentarios de:     Comments from:</vt:lpstr>
      <vt:lpstr>PowerPoint Presentation</vt:lpstr>
      <vt:lpstr>How do Jesus’ teachings on Spiritual Modesty work with the self-promotion of Social Media?</vt:lpstr>
      <vt:lpstr>PowerPoint Presentation</vt:lpstr>
      <vt:lpstr>PowerPoint Presentation</vt:lpstr>
      <vt:lpstr>“Those who criticize probably do not help others as they should.” “Los que critican probablemente no ayudan a otros como deberían.”</vt:lpstr>
      <vt:lpstr>“Let another praise you, and not your own mouth; a stranger, and not your own lips.” (Proverbs 27:2)</vt:lpstr>
      <vt:lpstr>Jesus warns us:   Jesús nos advierte:</vt:lpstr>
      <vt:lpstr>Are Jesus’ teachings more like guidelines than actual rules?</vt:lpstr>
      <vt:lpstr>Jesus tells us:    Jesús nos dice:</vt:lpstr>
      <vt:lpstr>A Contradiction? ¿Una Contradicción?</vt:lpstr>
      <vt:lpstr>Light, by its nature, will be noticed. La luz, por su naturaleza, será notada.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biblical guidelines for</dc:title>
  <dc:creator>Luke Chandler</dc:creator>
  <cp:lastModifiedBy>Luke Chandler</cp:lastModifiedBy>
  <cp:revision>88</cp:revision>
  <dcterms:created xsi:type="dcterms:W3CDTF">2012-12-09T14:47:53Z</dcterms:created>
  <dcterms:modified xsi:type="dcterms:W3CDTF">2015-09-07T16:06:50Z</dcterms:modified>
</cp:coreProperties>
</file>